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 Alternates" panose="00000500000000000000" pitchFamily="2" charset="0"/>
      <p:regular r:id="rId36"/>
      <p:bold r:id="rId37"/>
      <p:italic r:id="rId38"/>
      <p:boldItalic r:id="rId39"/>
    </p:embeddedFont>
    <p:embeddedFont>
      <p:font typeface="Montserrat Alternates Medium" panose="000006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Medium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61">
          <p15:clr>
            <a:srgbClr val="A4A3A4"/>
          </p15:clr>
        </p15:guide>
        <p15:guide id="2" pos="2811">
          <p15:clr>
            <a:srgbClr val="A4A3A4"/>
          </p15:clr>
        </p15:guide>
        <p15:guide id="3" orient="horz" pos="1126">
          <p15:clr>
            <a:srgbClr val="9AA0A6"/>
          </p15:clr>
        </p15:guide>
        <p15:guide id="4" orient="horz" pos="2575">
          <p15:clr>
            <a:srgbClr val="9AA0A6"/>
          </p15:clr>
        </p15:guide>
        <p15:guide id="5" pos="1361">
          <p15:clr>
            <a:srgbClr val="9AA0A6"/>
          </p15:clr>
        </p15:guide>
        <p15:guide id="6" pos="311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>
        <p:guide orient="horz" pos="1861"/>
        <p:guide pos="2811"/>
        <p:guide orient="horz" pos="1126"/>
        <p:guide orient="horz" pos="2575"/>
        <p:guide pos="1361"/>
        <p:guide pos="31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a12ae2c81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a12ae2c81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86fbf4d07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 3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&gt; innovation -&gt; interrogation sur la cible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&gt; Faire sortir le topic modeling de l’état de niche</a:t>
            </a:r>
            <a:endParaRPr/>
          </a:p>
        </p:txBody>
      </p:sp>
      <p:sp>
        <p:nvSpPr>
          <p:cNvPr id="311" name="Google Shape;311;gb86fbf4d0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86fbf4d07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b86fbf4d0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86fbf4d07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 de contraintes ni de limites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valeurs perso à partager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n’étant pas un grand mathématicien j’ai donc apporter ma vision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tout en comprenant l’attrait pour cette technologie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b86fbf4d0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a12ae2c81_2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Superposition d’image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être attentif à la dernière image affichée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 pas voir ça comme une présentation ou un exposé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moyen de matérialiser et d’apporter visuellements les idées  -&gt; inspiré pour cahier des charges.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a12ae2c81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a12ae2c8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première étape </a:t>
            </a:r>
            <a:r>
              <a:rPr lang="fr"/>
              <a:t>parcourir de sites et extraire des éléments de réponse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former un état de l’art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s’interroger sur les visuels communs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IMG 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topic dominant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pourcentage par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IMG 2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connaître la répartition de nos documents par rapport à  leur taille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IMG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évidence des mots -&gt; word cloud</a:t>
            </a:r>
            <a:endParaRPr/>
          </a:p>
        </p:txBody>
      </p:sp>
      <p:sp>
        <p:nvSpPr>
          <p:cNvPr id="401" name="Google Shape;401;gea12ae2c8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a12ae2c81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IMG 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Considérer l'occurrence des termes par topic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IMG 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établir visuellement la dispersion des topics et des mots qui les composents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IMG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Pyldavis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cumule plusieurs vues + un outil relativement commun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gea12ae2c8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a12ae2c81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 travaux précédemment réalisée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Gauche : ce qui revient à pyldavis. au travers d’une force directed graphe ( attraction de force 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Droite : plusieurs vue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&gt; topic 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&gt; évolution au cours du temps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&gt; visualisation des documents ( très intéressant )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------&gt; ne pas oublier que le but est de trier la bibliographie ( indexation 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ea12ae2c81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a12ae2c8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tethne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bien que complet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 dispersion, topic, couleur, épaisseur des traits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 complexe , poluant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ea12ae2c8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a12ae2c81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tools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retrouve affichage over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capacité de filtrer les document par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ea12ae2c8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a12ae2c81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LDAexplore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plus chargé visuellement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des documents par mots clés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topics dans un corpus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ea12ae2c8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a12ae2c81_2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 Présenter et analyser la problématique.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 décrire ma démarche, à travers plusieurs questionnements.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 se présente comme une visualisation d’une galerie d’images  dans le but de créer le cahier des charges.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 présentation de plusieurs schémas pour fournir une vue globale du travail réalisé et établir son fonctionnement.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05 pour finir effectuer une démonstration live</a:t>
            </a:r>
            <a:endParaRPr/>
          </a:p>
        </p:txBody>
      </p:sp>
      <p:sp>
        <p:nvSpPr>
          <p:cNvPr id="137" name="Google Shape;137;gea12ae2c81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a12ae2c81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finalement Voyant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très fine des documents importés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LDAexplore présenté juste avant mais bien plus complet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topic modeling c’est vaste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très vaste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tout ne peut pas être réalisé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donc on va en retenir les idées principales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lien avec la problématique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ea12ae2c8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a12ae2c81_2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ea12ae2c81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86fbf4d07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b86fbf4d0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b86fbf4d07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correspond à nos trois axes du début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forme une base solide afin d’approfondir le sujet</a:t>
            </a:r>
            <a:endParaRPr/>
          </a:p>
        </p:txBody>
      </p:sp>
      <p:sp>
        <p:nvSpPr>
          <p:cNvPr id="515" name="Google Shape;515;gb86fbf4d0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ea12ae2c81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têtes noires = initiateur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têtes blanche = les réponses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csv -&gt; serveur externe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donc pas pris en considération dans le projet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DONNEES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stocker les données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vue logique donc séparé → physique = sur le meme serveur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conception de l’app et du multi plateforme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des graphes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portabilité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ea12ae2c8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a12ae2c81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ea12ae2c8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a12ae2c81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ea12ae2c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a12ae2c81_2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ea12ae2c81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aaf4ea4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eaaf4ea4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a12ae2c81_2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ea12ae2c81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a12ae2c81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aspects de la problématique ------&gt; Guide 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ils seront donc les 3 points d’entrée dont tout le reste découle.</a:t>
            </a:r>
            <a:endParaRPr/>
          </a:p>
        </p:txBody>
      </p:sp>
      <p:sp>
        <p:nvSpPr>
          <p:cNvPr id="169" name="Google Shape;169;gea12ae2c81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a12ae2c81_2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Topic modeling -&gt; thématique avancée par M Philippe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un concept clé du projet -&gt; il est donc crucial de bien le comprendre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: représentation sous forme de données statistiques et probabilistes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Algorithmes : informatique ou mathématique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Thèmes : comme IA, la gouvernance ou encore le graphisme par exemple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topic = regroupement de mots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habituellement représenté par Histogramme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sous forme de cluster avec leur dispersion</a:t>
            </a:r>
            <a:endParaRPr/>
          </a:p>
        </p:txBody>
      </p:sp>
      <p:sp>
        <p:nvSpPr>
          <p:cNvPr id="186" name="Google Shape;186;gea12ae2c81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a12ae2c81_2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Topic modeling : on retrouve les algorithmes comme le LDA ( utilisé dans ce projet 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Permettre d’extraire un nombre donné de topic depuis le corpus.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Dispersion : grâce aux poids et leur similarité -&gt; dispersion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Distribution des topics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Distribution des mots : au sein d’un topic unique -&gt; quels sont les mots fréquents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par conséquent ceux qui ont un poids élevé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ea12ae2c81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a12ae2c81_2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ea12ae2c81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a12ae2c81_0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rappel  l’idée à travers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Transmettre ma pensée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et non pas de vous poser personnellement ces questions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elles sont les questions maîtresses qui ont guidé le travail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 1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&gt; rapport visualisation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&gt; grâce au topic modeling on peut prendre en charge l’automatisation --------&gt;  il reste cependant à trouver un composant du projet qui va permettre d’exécuter cette tache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&gt; rapport au topic modeling -&gt; juger de la pertinence des données à utiliser comme filtre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ea12ae2c81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86fbf4d0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QUESTION 2 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&gt; M Philippe -&gt; envie de voyager -&gt; comment rendre l’outil confortable et dynamique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&gt; aussi fait part de ce qu’il aimait et de ce qu’il aimait moins -&gt; MAIS beaucoup de graphes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&gt; Dans la prochaine partie -&gt; graphes complexes + topic modeling = beaucoup de données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gb86fbf4d0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1" y="2571750"/>
            <a:ext cx="9144000" cy="257175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21015" y="3451900"/>
            <a:ext cx="7508598" cy="8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0" i="0" u="none" strike="noStrike" cap="none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Visualisation d’une bibliographie personnelle automatiquement indexée et catégorisée</a:t>
            </a:r>
            <a:endParaRPr sz="2400" b="0" i="0" u="none" strike="noStrike" cap="none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7515225" y="4576188"/>
            <a:ext cx="1628775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0" i="0" u="none" strike="noStrike" cap="none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Présenté par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Rémi Streignard</a:t>
            </a:r>
            <a:endParaRPr sz="12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3728257" y="4576189"/>
            <a:ext cx="168747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Projet innovant 2020-2021</a:t>
            </a:r>
            <a:endParaRPr sz="12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55" y="4464844"/>
            <a:ext cx="424983" cy="4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4">
            <a:alphaModFix/>
          </a:blip>
          <a:srcRect r="1631"/>
          <a:stretch/>
        </p:blipFill>
        <p:spPr>
          <a:xfrm>
            <a:off x="1496628" y="99713"/>
            <a:ext cx="6150733" cy="3350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/>
        </p:nvSpPr>
        <p:spPr>
          <a:xfrm>
            <a:off x="363150" y="303600"/>
            <a:ext cx="2771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Démarche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1 : le questionnement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4</a:t>
            </a:r>
            <a:endParaRPr sz="1100"/>
          </a:p>
        </p:txBody>
      </p:sp>
      <p:sp>
        <p:nvSpPr>
          <p:cNvPr id="315" name="Google Shape;315;p34"/>
          <p:cNvSpPr txBox="1"/>
          <p:nvPr/>
        </p:nvSpPr>
        <p:spPr>
          <a:xfrm>
            <a:off x="4462850" y="3841850"/>
            <a:ext cx="32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Qui est la cible ? Doit-elle changer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415525" y="2905725"/>
            <a:ext cx="243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Attentes de </a:t>
            </a:r>
            <a:r>
              <a:rPr lang="fr" sz="1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. Philippe ?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415525" y="1630613"/>
            <a:ext cx="274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Qu’évoque la problématique ?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415525" y="4022075"/>
            <a:ext cx="205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Attentes du cours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4462850" y="4211150"/>
            <a:ext cx="448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revisiter le concept ? </a:t>
            </a:r>
            <a:r>
              <a:rPr lang="fr" sz="12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Qu’apporter de plus ? 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4462850" y="2527513"/>
            <a:ext cx="32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penser l’ergonomie ?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4462850" y="2896813"/>
            <a:ext cx="32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Quels visuels choisir ?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4462850" y="3266113"/>
            <a:ext cx="394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éviter le “purement mathématique” ? 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4462850" y="1252413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amener les données ? les rendre lisibles ?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4462850" y="1621713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minimiser les actions de l’utilisateur ? 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25" name="Google Shape;325;p34"/>
          <p:cNvSpPr txBox="1"/>
          <p:nvPr/>
        </p:nvSpPr>
        <p:spPr>
          <a:xfrm>
            <a:off x="4462850" y="1991013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Que trier ? Grâce à quels attributs ? 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26" name="Google Shape;326;p34"/>
          <p:cNvSpPr/>
          <p:nvPr/>
        </p:nvSpPr>
        <p:spPr>
          <a:xfrm>
            <a:off x="3156025" y="1782975"/>
            <a:ext cx="7608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4"/>
          <p:cNvSpPr/>
          <p:nvPr/>
        </p:nvSpPr>
        <p:spPr>
          <a:xfrm rot="5400000">
            <a:off x="3513025" y="1782975"/>
            <a:ext cx="7608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3870025" y="1425975"/>
            <a:ext cx="1605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3870025" y="1782975"/>
            <a:ext cx="1605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3870025" y="2161400"/>
            <a:ext cx="1605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4"/>
          <p:cNvSpPr/>
          <p:nvPr/>
        </p:nvSpPr>
        <p:spPr>
          <a:xfrm>
            <a:off x="3156025" y="3066963"/>
            <a:ext cx="7608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"/>
          <p:cNvSpPr/>
          <p:nvPr/>
        </p:nvSpPr>
        <p:spPr>
          <a:xfrm rot="5400000">
            <a:off x="3513025" y="3066963"/>
            <a:ext cx="7608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4"/>
          <p:cNvSpPr/>
          <p:nvPr/>
        </p:nvSpPr>
        <p:spPr>
          <a:xfrm>
            <a:off x="3870025" y="2709963"/>
            <a:ext cx="1605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4"/>
          <p:cNvSpPr/>
          <p:nvPr/>
        </p:nvSpPr>
        <p:spPr>
          <a:xfrm>
            <a:off x="3870025" y="3066963"/>
            <a:ext cx="1605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3870025" y="3445388"/>
            <a:ext cx="1605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3156025" y="4002325"/>
            <a:ext cx="874500" cy="416875"/>
            <a:chOff x="3156025" y="4002325"/>
            <a:chExt cx="874500" cy="416875"/>
          </a:xfrm>
        </p:grpSpPr>
        <p:sp>
          <p:nvSpPr>
            <p:cNvPr id="337" name="Google Shape;337;p34"/>
            <p:cNvSpPr/>
            <p:nvPr/>
          </p:nvSpPr>
          <p:spPr>
            <a:xfrm>
              <a:off x="3156025" y="4180825"/>
              <a:ext cx="760800" cy="468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3703975" y="4183325"/>
              <a:ext cx="378900" cy="468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3870025" y="4002325"/>
              <a:ext cx="160500" cy="468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3870025" y="4372400"/>
              <a:ext cx="160500" cy="468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/>
        </p:nvSpPr>
        <p:spPr>
          <a:xfrm>
            <a:off x="363150" y="303600"/>
            <a:ext cx="2771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Démarche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1 : le questionnement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46" name="Google Shape;346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4</a:t>
            </a:r>
            <a:endParaRPr sz="1100"/>
          </a:p>
        </p:txBody>
      </p:sp>
      <p:sp>
        <p:nvSpPr>
          <p:cNvPr id="347" name="Google Shape;347;p35"/>
          <p:cNvSpPr txBox="1"/>
          <p:nvPr/>
        </p:nvSpPr>
        <p:spPr>
          <a:xfrm>
            <a:off x="4462850" y="3841850"/>
            <a:ext cx="32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Qui est la cible ? Doit-elle changer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415525" y="2905725"/>
            <a:ext cx="243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Attentes de 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. Philippe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415525" y="1630613"/>
            <a:ext cx="274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Qu’évoque la problématique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50" name="Google Shape;350;p35"/>
          <p:cNvSpPr txBox="1"/>
          <p:nvPr/>
        </p:nvSpPr>
        <p:spPr>
          <a:xfrm>
            <a:off x="415525" y="4022075"/>
            <a:ext cx="205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Attentes du cours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4462850" y="4211150"/>
            <a:ext cx="448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revisiter le concept ? </a:t>
            </a:r>
            <a:r>
              <a:rPr lang="fr" sz="12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Qu’apporter de plus ? 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4462850" y="2527513"/>
            <a:ext cx="32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penser l’ergonomie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4462850" y="2896813"/>
            <a:ext cx="32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Quels visuels choisir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4462850" y="3266113"/>
            <a:ext cx="394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éviter le “purement mathématique” ? 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4462850" y="1252413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amener les données ? les rendre lisibles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4462850" y="1621713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minimiser les actions de l’utilisateur ? 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4462850" y="1991013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Que trier ? Grâce à quels attributs ? 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3156025" y="1782975"/>
            <a:ext cx="7608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5400000">
            <a:off x="3513025" y="1782975"/>
            <a:ext cx="7608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>
            <a:off x="3870025" y="1425975"/>
            <a:ext cx="1605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3870025" y="1782975"/>
            <a:ext cx="1605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5"/>
          <p:cNvSpPr/>
          <p:nvPr/>
        </p:nvSpPr>
        <p:spPr>
          <a:xfrm>
            <a:off x="3870025" y="2161400"/>
            <a:ext cx="1605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5"/>
          <p:cNvSpPr/>
          <p:nvPr/>
        </p:nvSpPr>
        <p:spPr>
          <a:xfrm>
            <a:off x="3156025" y="3066963"/>
            <a:ext cx="7608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5"/>
          <p:cNvSpPr/>
          <p:nvPr/>
        </p:nvSpPr>
        <p:spPr>
          <a:xfrm rot="5400000">
            <a:off x="3513025" y="3066963"/>
            <a:ext cx="7608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5"/>
          <p:cNvSpPr/>
          <p:nvPr/>
        </p:nvSpPr>
        <p:spPr>
          <a:xfrm>
            <a:off x="3870025" y="2709963"/>
            <a:ext cx="1605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3870025" y="3066963"/>
            <a:ext cx="1605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5"/>
          <p:cNvSpPr/>
          <p:nvPr/>
        </p:nvSpPr>
        <p:spPr>
          <a:xfrm>
            <a:off x="3870025" y="3445388"/>
            <a:ext cx="1605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3156025" y="4180825"/>
            <a:ext cx="7608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5"/>
          <p:cNvSpPr/>
          <p:nvPr/>
        </p:nvSpPr>
        <p:spPr>
          <a:xfrm rot="5400000">
            <a:off x="3703975" y="4183325"/>
            <a:ext cx="3789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5"/>
          <p:cNvSpPr/>
          <p:nvPr/>
        </p:nvSpPr>
        <p:spPr>
          <a:xfrm>
            <a:off x="3870025" y="4002325"/>
            <a:ext cx="1605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3870025" y="4372400"/>
            <a:ext cx="160500" cy="468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/>
        </p:nvSpPr>
        <p:spPr>
          <a:xfrm>
            <a:off x="363150" y="303600"/>
            <a:ext cx="2771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Démarche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2 : les valeurs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77" name="Google Shape;377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5</a:t>
            </a:r>
            <a:endParaRPr sz="1100"/>
          </a:p>
        </p:txBody>
      </p:sp>
      <p:sp>
        <p:nvSpPr>
          <p:cNvPr id="378" name="Google Shape;378;p36"/>
          <p:cNvSpPr txBox="1"/>
          <p:nvPr/>
        </p:nvSpPr>
        <p:spPr>
          <a:xfrm>
            <a:off x="1592400" y="2407400"/>
            <a:ext cx="3302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simplicité</a:t>
            </a:r>
            <a:endParaRPr sz="35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79" name="Google Shape;379;p36"/>
          <p:cNvSpPr txBox="1"/>
          <p:nvPr/>
        </p:nvSpPr>
        <p:spPr>
          <a:xfrm>
            <a:off x="1592400" y="3130700"/>
            <a:ext cx="2829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sobriété</a:t>
            </a:r>
            <a:endParaRPr sz="35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80" name="Google Shape;380;p36"/>
          <p:cNvSpPr txBox="1"/>
          <p:nvPr/>
        </p:nvSpPr>
        <p:spPr>
          <a:xfrm>
            <a:off x="4895100" y="2407400"/>
            <a:ext cx="2771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lisibilité</a:t>
            </a:r>
            <a:endParaRPr sz="35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4895100" y="1684113"/>
            <a:ext cx="3412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nouveauté</a:t>
            </a:r>
            <a:endParaRPr sz="35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1592400" y="1684100"/>
            <a:ext cx="2938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expérience</a:t>
            </a:r>
            <a:endParaRPr sz="35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388" name="Google Shape;388;p37"/>
          <p:cNvSpPr txBox="1"/>
          <p:nvPr/>
        </p:nvSpPr>
        <p:spPr>
          <a:xfrm>
            <a:off x="3733799" y="870858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01</a:t>
            </a:r>
            <a:endParaRPr sz="1100"/>
          </a:p>
        </p:txBody>
      </p:sp>
      <p:sp>
        <p:nvSpPr>
          <p:cNvPr id="389" name="Google Shape;389;p37"/>
          <p:cNvSpPr txBox="1"/>
          <p:nvPr/>
        </p:nvSpPr>
        <p:spPr>
          <a:xfrm>
            <a:off x="3733799" y="1572987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02</a:t>
            </a:r>
            <a:endParaRPr sz="1100"/>
          </a:p>
        </p:txBody>
      </p:sp>
      <p:sp>
        <p:nvSpPr>
          <p:cNvPr id="390" name="Google Shape;390;p37"/>
          <p:cNvSpPr txBox="1"/>
          <p:nvPr/>
        </p:nvSpPr>
        <p:spPr>
          <a:xfrm>
            <a:off x="3733799" y="2275116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03</a:t>
            </a:r>
            <a:endParaRPr sz="1100"/>
          </a:p>
        </p:txBody>
      </p:sp>
      <p:sp>
        <p:nvSpPr>
          <p:cNvPr id="391" name="Google Shape;391;p37"/>
          <p:cNvSpPr txBox="1"/>
          <p:nvPr/>
        </p:nvSpPr>
        <p:spPr>
          <a:xfrm>
            <a:off x="3733799" y="2977245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04</a:t>
            </a:r>
            <a:endParaRPr sz="1100"/>
          </a:p>
        </p:txBody>
      </p:sp>
      <p:sp>
        <p:nvSpPr>
          <p:cNvPr id="392" name="Google Shape;392;p37"/>
          <p:cNvSpPr txBox="1"/>
          <p:nvPr/>
        </p:nvSpPr>
        <p:spPr>
          <a:xfrm>
            <a:off x="3733798" y="3679374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05</a:t>
            </a:r>
            <a:endParaRPr sz="1100"/>
          </a:p>
        </p:txBody>
      </p:sp>
      <p:sp>
        <p:nvSpPr>
          <p:cNvPr id="393" name="Google Shape;393;p37"/>
          <p:cNvSpPr txBox="1"/>
          <p:nvPr/>
        </p:nvSpPr>
        <p:spPr>
          <a:xfrm>
            <a:off x="4756402" y="911916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Problématique</a:t>
            </a:r>
            <a:endParaRPr sz="1100"/>
          </a:p>
        </p:txBody>
      </p:sp>
      <p:sp>
        <p:nvSpPr>
          <p:cNvPr id="394" name="Google Shape;394;p37"/>
          <p:cNvSpPr txBox="1"/>
          <p:nvPr/>
        </p:nvSpPr>
        <p:spPr>
          <a:xfrm>
            <a:off x="4756402" y="16140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Démarche</a:t>
            </a:r>
            <a:endParaRPr sz="1100"/>
          </a:p>
        </p:txBody>
      </p:sp>
      <p:sp>
        <p:nvSpPr>
          <p:cNvPr id="395" name="Google Shape;395;p37"/>
          <p:cNvSpPr txBox="1"/>
          <p:nvPr/>
        </p:nvSpPr>
        <p:spPr>
          <a:xfrm>
            <a:off x="4756402" y="230730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F3F3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1100"/>
          </a:p>
        </p:txBody>
      </p:sp>
      <p:sp>
        <p:nvSpPr>
          <p:cNvPr id="396" name="Google Shape;396;p37"/>
          <p:cNvSpPr txBox="1"/>
          <p:nvPr/>
        </p:nvSpPr>
        <p:spPr>
          <a:xfrm>
            <a:off x="4756402" y="29985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Analyse technique</a:t>
            </a:r>
            <a:endParaRPr sz="1100"/>
          </a:p>
        </p:txBody>
      </p:sp>
      <p:sp>
        <p:nvSpPr>
          <p:cNvPr id="397" name="Google Shape;397;p37"/>
          <p:cNvSpPr txBox="1"/>
          <p:nvPr/>
        </p:nvSpPr>
        <p:spPr>
          <a:xfrm>
            <a:off x="4756402" y="370067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Démonstration</a:t>
            </a:r>
            <a:endParaRPr sz="1100"/>
          </a:p>
        </p:txBody>
      </p:sp>
      <p:pic>
        <p:nvPicPr>
          <p:cNvPr id="398" name="Google Shape;39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08" y="0"/>
            <a:ext cx="27689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1 : les visuels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6</a:t>
            </a:r>
            <a:endParaRPr sz="1100"/>
          </a:p>
        </p:txBody>
      </p:sp>
      <p:pic>
        <p:nvPicPr>
          <p:cNvPr id="405" name="Google Shape;4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00" y="1501711"/>
            <a:ext cx="5729900" cy="1872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6" name="Google Shape;406;p38"/>
          <p:cNvSpPr txBox="1"/>
          <p:nvPr/>
        </p:nvSpPr>
        <p:spPr>
          <a:xfrm>
            <a:off x="496225" y="4459475"/>
            <a:ext cx="632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https://www.machinelearningplus.com/nlp/topic-modeling-visualization-how-to-present-results-lda-models/</a:t>
            </a:r>
            <a:endParaRPr sz="8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407" name="Google Shape;4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225" y="533450"/>
            <a:ext cx="5485224" cy="2664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8" name="Google Shape;4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625" y="2143346"/>
            <a:ext cx="2627525" cy="2023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1 : les visuels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6</a:t>
            </a:r>
            <a:endParaRPr sz="1100"/>
          </a:p>
        </p:txBody>
      </p:sp>
      <p:pic>
        <p:nvPicPr>
          <p:cNvPr id="415" name="Google Shape;4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00" y="1501711"/>
            <a:ext cx="5729900" cy="1872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6" name="Google Shape;416;p39"/>
          <p:cNvSpPr txBox="1"/>
          <p:nvPr/>
        </p:nvSpPr>
        <p:spPr>
          <a:xfrm>
            <a:off x="496225" y="4459475"/>
            <a:ext cx="632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https://www.machinelearningplus.com/nlp/topic-modeling-visualization-how-to-present-results-lda-models/</a:t>
            </a:r>
            <a:endParaRPr sz="8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225" y="533450"/>
            <a:ext cx="5485224" cy="2664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8" name="Google Shape;41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625" y="2143346"/>
            <a:ext cx="2627525" cy="2023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9" name="Google Shape;41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4250" y="1688104"/>
            <a:ext cx="6466325" cy="2225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0" name="Google Shape;42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9496" y="1050450"/>
            <a:ext cx="4037450" cy="31931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1" name="Google Shape;42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6225" y="1274761"/>
            <a:ext cx="4839550" cy="305233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2 : les mentions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27" name="Google Shape;42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7</a:t>
            </a:r>
            <a:endParaRPr sz="1100"/>
          </a:p>
        </p:txBody>
      </p:sp>
      <p:pic>
        <p:nvPicPr>
          <p:cNvPr id="428" name="Google Shape;42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604" y="1266895"/>
            <a:ext cx="2389699" cy="33836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29" name="Google Shape;429;p40"/>
          <p:cNvSpPr txBox="1"/>
          <p:nvPr/>
        </p:nvSpPr>
        <p:spPr>
          <a:xfrm>
            <a:off x="634008" y="4767263"/>
            <a:ext cx="343868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https://uu.diva-portal.org/smash/get/diva2:1159462/FULLTEXT01.pdf</a:t>
            </a:r>
            <a:endParaRPr sz="1100"/>
          </a:p>
        </p:txBody>
      </p:sp>
      <p:pic>
        <p:nvPicPr>
          <p:cNvPr id="430" name="Google Shape;43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051" y="951247"/>
            <a:ext cx="2389699" cy="351836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31" name="Google Shape;431;p40"/>
          <p:cNvSpPr/>
          <p:nvPr/>
        </p:nvSpPr>
        <p:spPr>
          <a:xfrm>
            <a:off x="2848427" y="3921900"/>
            <a:ext cx="594066" cy="16201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1763" y="803062"/>
            <a:ext cx="2818579" cy="362861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0"/>
          <p:cNvSpPr txBox="1"/>
          <p:nvPr/>
        </p:nvSpPr>
        <p:spPr>
          <a:xfrm>
            <a:off x="4304704" y="4522557"/>
            <a:ext cx="38726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https://www.sciencedirect.com/science/article/pii/S2468502X17300074#fig2</a:t>
            </a:r>
            <a:endParaRPr sz="1100"/>
          </a:p>
        </p:txBody>
      </p:sp>
      <p:sp>
        <p:nvSpPr>
          <p:cNvPr id="434" name="Google Shape;434;p40"/>
          <p:cNvSpPr/>
          <p:nvPr/>
        </p:nvSpPr>
        <p:spPr>
          <a:xfrm>
            <a:off x="4896036" y="1167594"/>
            <a:ext cx="2214300" cy="16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5274078" y="1694145"/>
            <a:ext cx="1504805" cy="16201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2 : les mentions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41" name="Google Shape;441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7</a:t>
            </a:r>
            <a:endParaRPr sz="1100"/>
          </a:p>
        </p:txBody>
      </p:sp>
      <p:pic>
        <p:nvPicPr>
          <p:cNvPr id="442" name="Google Shape;44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604" y="1266895"/>
            <a:ext cx="2389698" cy="338364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43" name="Google Shape;443;p41"/>
          <p:cNvSpPr txBox="1"/>
          <p:nvPr/>
        </p:nvSpPr>
        <p:spPr>
          <a:xfrm>
            <a:off x="634008" y="4767263"/>
            <a:ext cx="3438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https://uu.diva-portal.org/smash/get/diva2:1159462/FULLTEXT01.pdf</a:t>
            </a:r>
            <a:endParaRPr sz="1100">
              <a:solidFill>
                <a:srgbClr val="F2F2F2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444" name="Google Shape;44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051" y="951247"/>
            <a:ext cx="2389698" cy="35183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45" name="Google Shape;445;p41"/>
          <p:cNvSpPr/>
          <p:nvPr/>
        </p:nvSpPr>
        <p:spPr>
          <a:xfrm>
            <a:off x="2848427" y="3921900"/>
            <a:ext cx="594000" cy="16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1763" y="803062"/>
            <a:ext cx="2818578" cy="362860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1"/>
          <p:cNvSpPr txBox="1"/>
          <p:nvPr/>
        </p:nvSpPr>
        <p:spPr>
          <a:xfrm>
            <a:off x="4304704" y="4522557"/>
            <a:ext cx="38727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https://www.sciencedirect.com/science/article/pii/S2468502X17300074#fig2</a:t>
            </a:r>
            <a:endParaRPr sz="1100">
              <a:solidFill>
                <a:srgbClr val="F2F2F2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4896036" y="1167594"/>
            <a:ext cx="2214300" cy="16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5274078" y="1694145"/>
            <a:ext cx="1504800" cy="16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6550" y="682238"/>
            <a:ext cx="3037234" cy="3929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1" name="Google Shape;451;p41"/>
          <p:cNvSpPr txBox="1"/>
          <p:nvPr/>
        </p:nvSpPr>
        <p:spPr>
          <a:xfrm>
            <a:off x="2818817" y="4725007"/>
            <a:ext cx="38727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https://diging.github.io/tethne/api/tutorial.mallet.html</a:t>
            </a:r>
            <a:endParaRPr sz="1100">
              <a:solidFill>
                <a:srgbClr val="222222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5209550" y="1282900"/>
            <a:ext cx="820800" cy="16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3 : le top 3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58" name="Google Shape;458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8</a:t>
            </a:r>
            <a:endParaRPr sz="1100"/>
          </a:p>
        </p:txBody>
      </p:sp>
      <p:pic>
        <p:nvPicPr>
          <p:cNvPr id="459" name="Google Shape;4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00" y="2344611"/>
            <a:ext cx="5844699" cy="1426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0" name="Google Shape;4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496" y="1010721"/>
            <a:ext cx="5554300" cy="2382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1" name="Google Shape;4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0650" y="1696500"/>
            <a:ext cx="4057659" cy="1911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2" name="Google Shape;462;p42"/>
          <p:cNvSpPr txBox="1"/>
          <p:nvPr/>
        </p:nvSpPr>
        <p:spPr>
          <a:xfrm>
            <a:off x="239550" y="4459275"/>
            <a:ext cx="514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https://www.researchgate.net/publication/335263840_INTERACTIVE_TOOL_FOR_VISUALIZATION_OF_TOPIC_MODELS</a:t>
            </a:r>
            <a:endParaRPr sz="8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3 : le top 3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68" name="Google Shape;468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8</a:t>
            </a:r>
            <a:endParaRPr sz="1100"/>
          </a:p>
        </p:txBody>
      </p:sp>
      <p:pic>
        <p:nvPicPr>
          <p:cNvPr id="469" name="Google Shape;4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00" y="2344611"/>
            <a:ext cx="5844699" cy="1426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0" name="Google Shape;4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496" y="1010721"/>
            <a:ext cx="5554300" cy="2382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1" name="Google Shape;4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0650" y="1696500"/>
            <a:ext cx="4057659" cy="1911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2" name="Google Shape;472;p43"/>
          <p:cNvSpPr txBox="1"/>
          <p:nvPr/>
        </p:nvSpPr>
        <p:spPr>
          <a:xfrm>
            <a:off x="239550" y="4459275"/>
            <a:ext cx="514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https://www.researchgate.net/publication/335263840_INTERACTIVE_TOOL_FOR_VISUALIZATION_OF_TOPIC_MODELS</a:t>
            </a:r>
            <a:endParaRPr sz="800">
              <a:solidFill>
                <a:srgbClr val="F2F2F2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73" name="Google Shape;473;p43"/>
          <p:cNvSpPr txBox="1"/>
          <p:nvPr/>
        </p:nvSpPr>
        <p:spPr>
          <a:xfrm>
            <a:off x="2448425" y="4459275"/>
            <a:ext cx="514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https://www.researchgate.net/publication/335263840_INTERACTIVE_TOOL_FOR_VISUALIZATION_OF_TOPIC_MODELS</a:t>
            </a:r>
            <a:endParaRPr sz="8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474" name="Google Shape;47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3172" y="927675"/>
            <a:ext cx="5373100" cy="3438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3733799" y="870858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01</a:t>
            </a:r>
            <a:endParaRPr sz="1100"/>
          </a:p>
        </p:txBody>
      </p:sp>
      <p:sp>
        <p:nvSpPr>
          <p:cNvPr id="141" name="Google Shape;141;p26"/>
          <p:cNvSpPr txBox="1"/>
          <p:nvPr/>
        </p:nvSpPr>
        <p:spPr>
          <a:xfrm>
            <a:off x="3733799" y="1572987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02</a:t>
            </a:r>
            <a:endParaRPr sz="1100"/>
          </a:p>
        </p:txBody>
      </p:sp>
      <p:sp>
        <p:nvSpPr>
          <p:cNvPr id="142" name="Google Shape;142;p26"/>
          <p:cNvSpPr txBox="1"/>
          <p:nvPr/>
        </p:nvSpPr>
        <p:spPr>
          <a:xfrm>
            <a:off x="3733799" y="2275116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03</a:t>
            </a:r>
            <a:endParaRPr sz="1100"/>
          </a:p>
        </p:txBody>
      </p:sp>
      <p:sp>
        <p:nvSpPr>
          <p:cNvPr id="143" name="Google Shape;143;p26"/>
          <p:cNvSpPr txBox="1"/>
          <p:nvPr/>
        </p:nvSpPr>
        <p:spPr>
          <a:xfrm>
            <a:off x="3733799" y="2977245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04</a:t>
            </a:r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3733798" y="3679374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05</a:t>
            </a:r>
            <a:endParaRPr sz="1100"/>
          </a:p>
        </p:txBody>
      </p:sp>
      <p:sp>
        <p:nvSpPr>
          <p:cNvPr id="145" name="Google Shape;145;p26"/>
          <p:cNvSpPr txBox="1"/>
          <p:nvPr/>
        </p:nvSpPr>
        <p:spPr>
          <a:xfrm>
            <a:off x="4756402" y="911916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Problématique</a:t>
            </a:r>
            <a:endParaRPr sz="1100"/>
          </a:p>
        </p:txBody>
      </p:sp>
      <p:sp>
        <p:nvSpPr>
          <p:cNvPr id="146" name="Google Shape;146;p26"/>
          <p:cNvSpPr txBox="1"/>
          <p:nvPr/>
        </p:nvSpPr>
        <p:spPr>
          <a:xfrm>
            <a:off x="4756402" y="16140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Démarche</a:t>
            </a:r>
            <a:endParaRPr sz="1100"/>
          </a:p>
        </p:txBody>
      </p:sp>
      <p:sp>
        <p:nvSpPr>
          <p:cNvPr id="147" name="Google Shape;147;p26"/>
          <p:cNvSpPr txBox="1"/>
          <p:nvPr/>
        </p:nvSpPr>
        <p:spPr>
          <a:xfrm>
            <a:off x="4756402" y="230730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1100"/>
          </a:p>
        </p:txBody>
      </p:sp>
      <p:sp>
        <p:nvSpPr>
          <p:cNvPr id="148" name="Google Shape;148;p26"/>
          <p:cNvSpPr txBox="1"/>
          <p:nvPr/>
        </p:nvSpPr>
        <p:spPr>
          <a:xfrm>
            <a:off x="4756402" y="29985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Analyse technique</a:t>
            </a:r>
            <a:endParaRPr sz="1100"/>
          </a:p>
        </p:txBody>
      </p:sp>
      <p:sp>
        <p:nvSpPr>
          <p:cNvPr id="149" name="Google Shape;149;p26"/>
          <p:cNvSpPr txBox="1"/>
          <p:nvPr/>
        </p:nvSpPr>
        <p:spPr>
          <a:xfrm>
            <a:off x="4756402" y="370067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Démonstration</a:t>
            </a:r>
            <a:endParaRPr sz="1100"/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08" y="0"/>
            <a:ext cx="27689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3 : le top 3</a:t>
            </a:r>
            <a:endParaRPr sz="13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80" name="Google Shape;480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8</a:t>
            </a:r>
            <a:endParaRPr sz="1100"/>
          </a:p>
        </p:txBody>
      </p:sp>
      <p:pic>
        <p:nvPicPr>
          <p:cNvPr id="481" name="Google Shape;4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00" y="2344611"/>
            <a:ext cx="5844699" cy="1426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2" name="Google Shape;4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496" y="1010721"/>
            <a:ext cx="5554300" cy="2382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3" name="Google Shape;48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0650" y="1696500"/>
            <a:ext cx="4057659" cy="1911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4" name="Google Shape;484;p44"/>
          <p:cNvSpPr txBox="1"/>
          <p:nvPr/>
        </p:nvSpPr>
        <p:spPr>
          <a:xfrm>
            <a:off x="239550" y="4459275"/>
            <a:ext cx="514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https://www.researchgate.net/publication/335263840_INTERACTIVE_TOOL_FOR_VISUALIZATION_OF_TOPIC_MODELS</a:t>
            </a:r>
            <a:endParaRPr sz="800">
              <a:solidFill>
                <a:srgbClr val="F2F2F2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2448425" y="4459275"/>
            <a:ext cx="514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https://www.researchgate.net/publication/335263840_INTERACTIVE_TOOL_FOR_VISUALIZATION_OF_TOPIC_MODELS</a:t>
            </a:r>
            <a:endParaRPr sz="800">
              <a:solidFill>
                <a:srgbClr val="F2F2F2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486" name="Google Shape;48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3172" y="927675"/>
            <a:ext cx="5373100" cy="3438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7" name="Google Shape;48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4700" y="1147438"/>
            <a:ext cx="6903826" cy="351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8" name="Google Shape;488;p44"/>
          <p:cNvSpPr txBox="1"/>
          <p:nvPr/>
        </p:nvSpPr>
        <p:spPr>
          <a:xfrm>
            <a:off x="1775313" y="4733375"/>
            <a:ext cx="514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https://voyant-tools.org/</a:t>
            </a:r>
            <a:endParaRPr sz="800">
              <a:solidFill>
                <a:schemeClr val="dk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3733799" y="870858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01</a:t>
            </a:r>
            <a:endParaRPr sz="1100"/>
          </a:p>
        </p:txBody>
      </p:sp>
      <p:sp>
        <p:nvSpPr>
          <p:cNvPr id="495" name="Google Shape;495;p45"/>
          <p:cNvSpPr txBox="1"/>
          <p:nvPr/>
        </p:nvSpPr>
        <p:spPr>
          <a:xfrm>
            <a:off x="3733799" y="1572987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02</a:t>
            </a:r>
            <a:endParaRPr sz="1100"/>
          </a:p>
        </p:txBody>
      </p:sp>
      <p:sp>
        <p:nvSpPr>
          <p:cNvPr id="496" name="Google Shape;496;p45"/>
          <p:cNvSpPr txBox="1"/>
          <p:nvPr/>
        </p:nvSpPr>
        <p:spPr>
          <a:xfrm>
            <a:off x="3733799" y="2275116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03</a:t>
            </a:r>
            <a:endParaRPr sz="1100"/>
          </a:p>
        </p:txBody>
      </p:sp>
      <p:sp>
        <p:nvSpPr>
          <p:cNvPr id="497" name="Google Shape;497;p45"/>
          <p:cNvSpPr txBox="1"/>
          <p:nvPr/>
        </p:nvSpPr>
        <p:spPr>
          <a:xfrm>
            <a:off x="3733799" y="2977245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04</a:t>
            </a:r>
            <a:endParaRPr sz="1100"/>
          </a:p>
        </p:txBody>
      </p:sp>
      <p:sp>
        <p:nvSpPr>
          <p:cNvPr id="498" name="Google Shape;498;p45"/>
          <p:cNvSpPr txBox="1"/>
          <p:nvPr/>
        </p:nvSpPr>
        <p:spPr>
          <a:xfrm>
            <a:off x="3733798" y="3679374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05</a:t>
            </a:r>
            <a:endParaRPr sz="1100"/>
          </a:p>
        </p:txBody>
      </p:sp>
      <p:sp>
        <p:nvSpPr>
          <p:cNvPr id="499" name="Google Shape;499;p45"/>
          <p:cNvSpPr txBox="1"/>
          <p:nvPr/>
        </p:nvSpPr>
        <p:spPr>
          <a:xfrm>
            <a:off x="4756402" y="911916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Problématique</a:t>
            </a:r>
            <a:endParaRPr sz="1100"/>
          </a:p>
        </p:txBody>
      </p:sp>
      <p:sp>
        <p:nvSpPr>
          <p:cNvPr id="500" name="Google Shape;500;p45"/>
          <p:cNvSpPr txBox="1"/>
          <p:nvPr/>
        </p:nvSpPr>
        <p:spPr>
          <a:xfrm>
            <a:off x="4756402" y="16140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Démarche</a:t>
            </a:r>
            <a:endParaRPr sz="1100"/>
          </a:p>
        </p:txBody>
      </p:sp>
      <p:sp>
        <p:nvSpPr>
          <p:cNvPr id="501" name="Google Shape;501;p45"/>
          <p:cNvSpPr txBox="1"/>
          <p:nvPr/>
        </p:nvSpPr>
        <p:spPr>
          <a:xfrm>
            <a:off x="4756402" y="230730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1100"/>
          </a:p>
        </p:txBody>
      </p:sp>
      <p:sp>
        <p:nvSpPr>
          <p:cNvPr id="502" name="Google Shape;502;p45"/>
          <p:cNvSpPr txBox="1"/>
          <p:nvPr/>
        </p:nvSpPr>
        <p:spPr>
          <a:xfrm>
            <a:off x="4756402" y="29985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F3F3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Analyse</a:t>
            </a: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 </a:t>
            </a:r>
            <a:r>
              <a:rPr lang="fr" sz="3000">
                <a:solidFill>
                  <a:srgbClr val="3F3F3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technique</a:t>
            </a:r>
            <a:endParaRPr sz="1100"/>
          </a:p>
        </p:txBody>
      </p:sp>
      <p:sp>
        <p:nvSpPr>
          <p:cNvPr id="503" name="Google Shape;503;p45"/>
          <p:cNvSpPr txBox="1"/>
          <p:nvPr/>
        </p:nvSpPr>
        <p:spPr>
          <a:xfrm>
            <a:off x="4756402" y="370067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Démonstration</a:t>
            </a:r>
            <a:endParaRPr sz="1100"/>
          </a:p>
        </p:txBody>
      </p:sp>
      <p:pic>
        <p:nvPicPr>
          <p:cNvPr id="504" name="Google Shape;50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08" y="0"/>
            <a:ext cx="27689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Analyse technique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1 : les entrées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10" name="Google Shape;510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9</a:t>
            </a:r>
            <a:endParaRPr sz="1100"/>
          </a:p>
        </p:txBody>
      </p:sp>
      <p:pic>
        <p:nvPicPr>
          <p:cNvPr id="511" name="Google Shape;5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50" y="1474250"/>
            <a:ext cx="5840148" cy="2503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2" name="Google Shape;512;p46"/>
          <p:cNvSpPr txBox="1"/>
          <p:nvPr/>
        </p:nvSpPr>
        <p:spPr>
          <a:xfrm>
            <a:off x="363150" y="4012775"/>
            <a:ext cx="441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Fichier au format CSV exporté au format excel</a:t>
            </a:r>
            <a:endParaRPr sz="1200">
              <a:solidFill>
                <a:srgbClr val="222222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Analyse technique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1 : les entrées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9</a:t>
            </a:r>
            <a:endParaRPr sz="1100"/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50" y="1474250"/>
            <a:ext cx="5840148" cy="2503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0" name="Google Shape;520;p47"/>
          <p:cNvSpPr txBox="1"/>
          <p:nvPr/>
        </p:nvSpPr>
        <p:spPr>
          <a:xfrm>
            <a:off x="363150" y="4012775"/>
            <a:ext cx="441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Fichier au format CSV exporté au format excel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521" name="Google Shape;5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051" y="1238975"/>
            <a:ext cx="5296798" cy="32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7"/>
          <p:cNvSpPr txBox="1"/>
          <p:nvPr/>
        </p:nvSpPr>
        <p:spPr>
          <a:xfrm>
            <a:off x="2764050" y="4523050"/>
            <a:ext cx="523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Fichier notebook ( Python ) responsable du topic modeling</a:t>
            </a:r>
            <a:endParaRPr sz="1200">
              <a:solidFill>
                <a:srgbClr val="222222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8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Analyse technique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2 : l’architecture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28" name="Google Shape;528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10</a:t>
            </a:r>
            <a:endParaRPr sz="1100"/>
          </a:p>
        </p:txBody>
      </p:sp>
      <p:sp>
        <p:nvSpPr>
          <p:cNvPr id="529" name="Google Shape;529;p48"/>
          <p:cNvSpPr/>
          <p:nvPr/>
        </p:nvSpPr>
        <p:spPr>
          <a:xfrm>
            <a:off x="6086263" y="3527450"/>
            <a:ext cx="408600" cy="57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530" name="Google Shape;5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338" y="3461250"/>
            <a:ext cx="1781151" cy="9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638" y="1243162"/>
            <a:ext cx="1125926" cy="112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8"/>
          <p:cNvSpPr/>
          <p:nvPr/>
        </p:nvSpPr>
        <p:spPr>
          <a:xfrm>
            <a:off x="4909700" y="1243175"/>
            <a:ext cx="1648800" cy="5310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Flask</a:t>
            </a:r>
            <a:endParaRPr sz="11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Python </a:t>
            </a:r>
            <a:endParaRPr sz="11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Sklearn + SQLalchemy</a:t>
            </a:r>
            <a:endParaRPr sz="11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33" name="Google Shape;533;p48"/>
          <p:cNvSpPr/>
          <p:nvPr/>
        </p:nvSpPr>
        <p:spPr>
          <a:xfrm>
            <a:off x="6268650" y="3390800"/>
            <a:ext cx="1781100" cy="369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MySQL Community Server</a:t>
            </a:r>
            <a:endParaRPr sz="9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534" name="Google Shape;53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268" y="1404150"/>
            <a:ext cx="344419" cy="42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p48"/>
          <p:cNvCxnSpPr/>
          <p:nvPr/>
        </p:nvCxnSpPr>
        <p:spPr>
          <a:xfrm>
            <a:off x="2903238" y="1904000"/>
            <a:ext cx="1324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48"/>
          <p:cNvCxnSpPr/>
          <p:nvPr/>
        </p:nvCxnSpPr>
        <p:spPr>
          <a:xfrm flipH="1">
            <a:off x="3674813" y="2467775"/>
            <a:ext cx="732600" cy="85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37" name="Google Shape;537;p48"/>
          <p:cNvSpPr/>
          <p:nvPr/>
        </p:nvSpPr>
        <p:spPr>
          <a:xfrm>
            <a:off x="3031475" y="3609600"/>
            <a:ext cx="1781100" cy="369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SDK Flutter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charts_flutter + bloc + riverpod</a:t>
            </a:r>
            <a:endParaRPr sz="8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38" name="Google Shape;538;p48"/>
          <p:cNvSpPr txBox="1"/>
          <p:nvPr/>
        </p:nvSpPr>
        <p:spPr>
          <a:xfrm>
            <a:off x="4579400" y="2181325"/>
            <a:ext cx="54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API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1891763" y="4453225"/>
            <a:ext cx="169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Application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cxnSp>
        <p:nvCxnSpPr>
          <p:cNvPr id="540" name="Google Shape;540;p48"/>
          <p:cNvCxnSpPr/>
          <p:nvPr/>
        </p:nvCxnSpPr>
        <p:spPr>
          <a:xfrm>
            <a:off x="5293813" y="2467775"/>
            <a:ext cx="732600" cy="85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41" name="Google Shape;541;p48"/>
          <p:cNvSpPr txBox="1"/>
          <p:nvPr/>
        </p:nvSpPr>
        <p:spPr>
          <a:xfrm rot="2970522">
            <a:off x="5447329" y="2614599"/>
            <a:ext cx="542403" cy="338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SQL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42" name="Google Shape;542;p48"/>
          <p:cNvSpPr txBox="1"/>
          <p:nvPr/>
        </p:nvSpPr>
        <p:spPr>
          <a:xfrm rot="-2938212">
            <a:off x="3380482" y="2668947"/>
            <a:ext cx="1170383" cy="33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http &amp; json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43" name="Google Shape;543;p48"/>
          <p:cNvSpPr txBox="1"/>
          <p:nvPr/>
        </p:nvSpPr>
        <p:spPr>
          <a:xfrm rot="1904">
            <a:off x="3294596" y="1529850"/>
            <a:ext cx="5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csv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44" name="Google Shape;544;p48"/>
          <p:cNvSpPr txBox="1"/>
          <p:nvPr/>
        </p:nvSpPr>
        <p:spPr>
          <a:xfrm>
            <a:off x="1413238" y="2181325"/>
            <a:ext cx="169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Serveur externe au projet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45" name="Google Shape;545;p48"/>
          <p:cNvSpPr txBox="1"/>
          <p:nvPr/>
        </p:nvSpPr>
        <p:spPr>
          <a:xfrm>
            <a:off x="5444413" y="4254325"/>
            <a:ext cx="169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base de données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546" name="Google Shape;5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693" y="1406696"/>
            <a:ext cx="408600" cy="40861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8"/>
          <p:cNvSpPr/>
          <p:nvPr/>
        </p:nvSpPr>
        <p:spPr>
          <a:xfrm>
            <a:off x="2055100" y="1433850"/>
            <a:ext cx="408600" cy="6309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9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Analyse 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3 : zoom sur l’API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53" name="Google Shape;553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11</a:t>
            </a:r>
            <a:endParaRPr sz="1100"/>
          </a:p>
        </p:txBody>
      </p:sp>
      <p:pic>
        <p:nvPicPr>
          <p:cNvPr id="554" name="Google Shape;55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3211" y="963204"/>
            <a:ext cx="6286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911" y="2432374"/>
            <a:ext cx="704625" cy="704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6" name="Google Shape;55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235" y="3610440"/>
            <a:ext cx="872901" cy="87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9"/>
          <p:cNvSpPr/>
          <p:nvPr/>
        </p:nvSpPr>
        <p:spPr>
          <a:xfrm>
            <a:off x="3140113" y="3761600"/>
            <a:ext cx="408600" cy="57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58" name="Google Shape;558;p49"/>
          <p:cNvSpPr txBox="1"/>
          <p:nvPr/>
        </p:nvSpPr>
        <p:spPr>
          <a:xfrm>
            <a:off x="4138388" y="2590200"/>
            <a:ext cx="59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API</a:t>
            </a:r>
            <a:endParaRPr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cxnSp>
        <p:nvCxnSpPr>
          <p:cNvPr id="559" name="Google Shape;559;p49"/>
          <p:cNvCxnSpPr/>
          <p:nvPr/>
        </p:nvCxnSpPr>
        <p:spPr>
          <a:xfrm rot="10800000" flipH="1">
            <a:off x="2396513" y="2784600"/>
            <a:ext cx="1408800" cy="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0" name="Google Shape;560;p49"/>
          <p:cNvSpPr txBox="1"/>
          <p:nvPr/>
        </p:nvSpPr>
        <p:spPr>
          <a:xfrm>
            <a:off x="690729" y="3039025"/>
            <a:ext cx="172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Requête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( depuis application )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cxnSp>
        <p:nvCxnSpPr>
          <p:cNvPr id="561" name="Google Shape;561;p49"/>
          <p:cNvCxnSpPr/>
          <p:nvPr/>
        </p:nvCxnSpPr>
        <p:spPr>
          <a:xfrm rot="-5400000">
            <a:off x="4337338" y="1463375"/>
            <a:ext cx="1120200" cy="887700"/>
          </a:xfrm>
          <a:prstGeom prst="bentConnector3">
            <a:avLst>
              <a:gd name="adj1" fmla="val 993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62" name="Google Shape;562;p49"/>
          <p:cNvSpPr/>
          <p:nvPr/>
        </p:nvSpPr>
        <p:spPr>
          <a:xfrm>
            <a:off x="4640663" y="1506225"/>
            <a:ext cx="273900" cy="273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Montserrat Alternates"/>
              <a:ea typeface="Montserrat Alternates"/>
              <a:cs typeface="Montserrat Alternates"/>
              <a:sym typeface="Montserrat Alternates"/>
            </a:endParaRPr>
          </a:p>
        </p:txBody>
      </p:sp>
      <p:sp>
        <p:nvSpPr>
          <p:cNvPr id="563" name="Google Shape;563;p49"/>
          <p:cNvSpPr txBox="1"/>
          <p:nvPr/>
        </p:nvSpPr>
        <p:spPr>
          <a:xfrm>
            <a:off x="4615613" y="1473825"/>
            <a:ext cx="3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2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64" name="Google Shape;564;p49"/>
          <p:cNvSpPr/>
          <p:nvPr/>
        </p:nvSpPr>
        <p:spPr>
          <a:xfrm>
            <a:off x="3140113" y="2316900"/>
            <a:ext cx="273900" cy="273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Montserrat Alternates"/>
              <a:ea typeface="Montserrat Alternates"/>
              <a:cs typeface="Montserrat Alternates"/>
              <a:sym typeface="Montserrat Alternates"/>
            </a:endParaRPr>
          </a:p>
        </p:txBody>
      </p:sp>
      <p:sp>
        <p:nvSpPr>
          <p:cNvPr id="565" name="Google Shape;565;p49"/>
          <p:cNvSpPr txBox="1"/>
          <p:nvPr/>
        </p:nvSpPr>
        <p:spPr>
          <a:xfrm>
            <a:off x="3115063" y="2284500"/>
            <a:ext cx="3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1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66" name="Google Shape;566;p49"/>
          <p:cNvSpPr txBox="1"/>
          <p:nvPr/>
        </p:nvSpPr>
        <p:spPr>
          <a:xfrm>
            <a:off x="6302057" y="1102663"/>
            <a:ext cx="94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Liste des méthodes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cxnSp>
        <p:nvCxnSpPr>
          <p:cNvPr id="567" name="Google Shape;567;p49"/>
          <p:cNvCxnSpPr/>
          <p:nvPr/>
        </p:nvCxnSpPr>
        <p:spPr>
          <a:xfrm flipH="1">
            <a:off x="3354688" y="3319725"/>
            <a:ext cx="1084800" cy="260700"/>
          </a:xfrm>
          <a:prstGeom prst="bentConnector3">
            <a:avLst>
              <a:gd name="adj1" fmla="val 993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49"/>
          <p:cNvCxnSpPr/>
          <p:nvPr/>
        </p:nvCxnSpPr>
        <p:spPr>
          <a:xfrm>
            <a:off x="4439488" y="3319725"/>
            <a:ext cx="1084800" cy="260700"/>
          </a:xfrm>
          <a:prstGeom prst="bentConnector3">
            <a:avLst>
              <a:gd name="adj1" fmla="val 993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9" name="Google Shape;569;p49"/>
          <p:cNvSpPr/>
          <p:nvPr/>
        </p:nvSpPr>
        <p:spPr>
          <a:xfrm>
            <a:off x="4297388" y="3553925"/>
            <a:ext cx="273900" cy="273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Montserrat Alternates"/>
              <a:ea typeface="Montserrat Alternates"/>
              <a:cs typeface="Montserrat Alternates"/>
              <a:sym typeface="Montserrat Alternates"/>
            </a:endParaRPr>
          </a:p>
        </p:txBody>
      </p:sp>
      <p:sp>
        <p:nvSpPr>
          <p:cNvPr id="570" name="Google Shape;570;p49"/>
          <p:cNvSpPr txBox="1"/>
          <p:nvPr/>
        </p:nvSpPr>
        <p:spPr>
          <a:xfrm>
            <a:off x="4272338" y="3521525"/>
            <a:ext cx="3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3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cxnSp>
        <p:nvCxnSpPr>
          <p:cNvPr id="571" name="Google Shape;571;p49"/>
          <p:cNvCxnSpPr/>
          <p:nvPr/>
        </p:nvCxnSpPr>
        <p:spPr>
          <a:xfrm>
            <a:off x="4435963" y="3152425"/>
            <a:ext cx="300" cy="16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72" name="Google Shape;572;p49"/>
          <p:cNvCxnSpPr/>
          <p:nvPr/>
        </p:nvCxnSpPr>
        <p:spPr>
          <a:xfrm rot="10800000" flipH="1">
            <a:off x="4911388" y="2784263"/>
            <a:ext cx="15639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73" name="Google Shape;5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561" y="2439674"/>
            <a:ext cx="704625" cy="704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4" name="Google Shape;574;p49"/>
          <p:cNvSpPr txBox="1"/>
          <p:nvPr/>
        </p:nvSpPr>
        <p:spPr>
          <a:xfrm>
            <a:off x="6452980" y="3049575"/>
            <a:ext cx="187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Réponse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( vers l’application )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75" name="Google Shape;575;p49"/>
          <p:cNvSpPr/>
          <p:nvPr/>
        </p:nvSpPr>
        <p:spPr>
          <a:xfrm>
            <a:off x="5302738" y="2316900"/>
            <a:ext cx="273900" cy="273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Montserrat Alternates"/>
              <a:ea typeface="Montserrat Alternates"/>
              <a:cs typeface="Montserrat Alternates"/>
              <a:sym typeface="Montserrat Alternates"/>
            </a:endParaRPr>
          </a:p>
        </p:txBody>
      </p:sp>
      <p:sp>
        <p:nvSpPr>
          <p:cNvPr id="576" name="Google Shape;576;p49"/>
          <p:cNvSpPr txBox="1"/>
          <p:nvPr/>
        </p:nvSpPr>
        <p:spPr>
          <a:xfrm>
            <a:off x="5277688" y="2284500"/>
            <a:ext cx="3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4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77" name="Google Shape;577;p49"/>
          <p:cNvSpPr txBox="1"/>
          <p:nvPr/>
        </p:nvSpPr>
        <p:spPr>
          <a:xfrm>
            <a:off x="2481904" y="4386575"/>
            <a:ext cx="1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base de données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78" name="Google Shape;578;p49"/>
          <p:cNvSpPr txBox="1"/>
          <p:nvPr/>
        </p:nvSpPr>
        <p:spPr>
          <a:xfrm>
            <a:off x="4571289" y="4386575"/>
            <a:ext cx="194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traitement des données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Analyse technique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4 : zoom sur l’application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84" name="Google Shape;584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12</a:t>
            </a:r>
            <a:endParaRPr sz="1100"/>
          </a:p>
        </p:txBody>
      </p:sp>
      <p:sp>
        <p:nvSpPr>
          <p:cNvPr id="585" name="Google Shape;585;p50"/>
          <p:cNvSpPr/>
          <p:nvPr/>
        </p:nvSpPr>
        <p:spPr>
          <a:xfrm>
            <a:off x="2075750" y="2310825"/>
            <a:ext cx="273900" cy="273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Montserrat Alternates"/>
              <a:ea typeface="Montserrat Alternates"/>
              <a:cs typeface="Montserrat Alternates"/>
              <a:sym typeface="Montserrat Alternates"/>
            </a:endParaRPr>
          </a:p>
        </p:txBody>
      </p:sp>
      <p:sp>
        <p:nvSpPr>
          <p:cNvPr id="586" name="Google Shape;586;p50"/>
          <p:cNvSpPr txBox="1"/>
          <p:nvPr/>
        </p:nvSpPr>
        <p:spPr>
          <a:xfrm>
            <a:off x="2050700" y="2278425"/>
            <a:ext cx="3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1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587" name="Google Shape;5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36" y="2397399"/>
            <a:ext cx="704625" cy="704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8" name="Google Shape;588;p50"/>
          <p:cNvSpPr txBox="1"/>
          <p:nvPr/>
        </p:nvSpPr>
        <p:spPr>
          <a:xfrm>
            <a:off x="316950" y="3060150"/>
            <a:ext cx="172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Réponse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( depuis l’API)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589" name="Google Shape;58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2737" y="2484214"/>
            <a:ext cx="432667" cy="5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0"/>
          <p:cNvSpPr txBox="1"/>
          <p:nvPr/>
        </p:nvSpPr>
        <p:spPr>
          <a:xfrm>
            <a:off x="2326563" y="3060150"/>
            <a:ext cx="172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Récupération des données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591" name="Google Shape;591;p50"/>
          <p:cNvSpPr/>
          <p:nvPr/>
        </p:nvSpPr>
        <p:spPr>
          <a:xfrm>
            <a:off x="4951950" y="2479050"/>
            <a:ext cx="493500" cy="492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0"/>
          <p:cNvSpPr txBox="1"/>
          <p:nvPr/>
        </p:nvSpPr>
        <p:spPr>
          <a:xfrm>
            <a:off x="4336188" y="3060150"/>
            <a:ext cx="172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Transformation en objet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593" name="Google Shape;5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5575" y="2278426"/>
            <a:ext cx="947350" cy="8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0"/>
          <p:cNvSpPr txBox="1"/>
          <p:nvPr/>
        </p:nvSpPr>
        <p:spPr>
          <a:xfrm>
            <a:off x="6676738" y="3060150"/>
            <a:ext cx="172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Interfacé via Charts_flutter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cxnSp>
        <p:nvCxnSpPr>
          <p:cNvPr id="595" name="Google Shape;595;p50"/>
          <p:cNvCxnSpPr/>
          <p:nvPr/>
        </p:nvCxnSpPr>
        <p:spPr>
          <a:xfrm rot="10800000" flipH="1">
            <a:off x="1684988" y="2756463"/>
            <a:ext cx="10554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0"/>
          <p:cNvCxnSpPr/>
          <p:nvPr/>
        </p:nvCxnSpPr>
        <p:spPr>
          <a:xfrm rot="10800000" flipH="1">
            <a:off x="3650963" y="2728038"/>
            <a:ext cx="10554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0"/>
          <p:cNvCxnSpPr/>
          <p:nvPr/>
        </p:nvCxnSpPr>
        <p:spPr>
          <a:xfrm rot="10800000" flipH="1">
            <a:off x="5796663" y="2728038"/>
            <a:ext cx="10554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50"/>
          <p:cNvSpPr/>
          <p:nvPr/>
        </p:nvSpPr>
        <p:spPr>
          <a:xfrm>
            <a:off x="4041725" y="2265450"/>
            <a:ext cx="273900" cy="273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Montserrat Alternates"/>
              <a:ea typeface="Montserrat Alternates"/>
              <a:cs typeface="Montserrat Alternates"/>
              <a:sym typeface="Montserrat Alternates"/>
            </a:endParaRPr>
          </a:p>
        </p:txBody>
      </p:sp>
      <p:sp>
        <p:nvSpPr>
          <p:cNvPr id="599" name="Google Shape;599;p50"/>
          <p:cNvSpPr txBox="1"/>
          <p:nvPr/>
        </p:nvSpPr>
        <p:spPr>
          <a:xfrm>
            <a:off x="4016675" y="2233050"/>
            <a:ext cx="3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2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600" name="Google Shape;600;p50"/>
          <p:cNvSpPr/>
          <p:nvPr/>
        </p:nvSpPr>
        <p:spPr>
          <a:xfrm>
            <a:off x="6187425" y="2265450"/>
            <a:ext cx="273900" cy="273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Montserrat Alternates"/>
              <a:ea typeface="Montserrat Alternates"/>
              <a:cs typeface="Montserrat Alternates"/>
              <a:sym typeface="Montserrat Alternates"/>
            </a:endParaRPr>
          </a:p>
        </p:txBody>
      </p:sp>
      <p:sp>
        <p:nvSpPr>
          <p:cNvPr id="601" name="Google Shape;601;p50"/>
          <p:cNvSpPr txBox="1"/>
          <p:nvPr/>
        </p:nvSpPr>
        <p:spPr>
          <a:xfrm>
            <a:off x="6162375" y="2233050"/>
            <a:ext cx="32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3</a:t>
            </a:r>
            <a:endParaRPr sz="10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1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607" name="Google Shape;607;p51"/>
          <p:cNvSpPr txBox="1"/>
          <p:nvPr/>
        </p:nvSpPr>
        <p:spPr>
          <a:xfrm>
            <a:off x="3733799" y="870858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01</a:t>
            </a:r>
            <a:endParaRPr sz="1100"/>
          </a:p>
        </p:txBody>
      </p:sp>
      <p:sp>
        <p:nvSpPr>
          <p:cNvPr id="608" name="Google Shape;608;p51"/>
          <p:cNvSpPr txBox="1"/>
          <p:nvPr/>
        </p:nvSpPr>
        <p:spPr>
          <a:xfrm>
            <a:off x="3733799" y="1572987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02</a:t>
            </a:r>
            <a:endParaRPr sz="1100"/>
          </a:p>
        </p:txBody>
      </p:sp>
      <p:sp>
        <p:nvSpPr>
          <p:cNvPr id="609" name="Google Shape;609;p51"/>
          <p:cNvSpPr txBox="1"/>
          <p:nvPr/>
        </p:nvSpPr>
        <p:spPr>
          <a:xfrm>
            <a:off x="3733799" y="2275116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03</a:t>
            </a:r>
            <a:endParaRPr sz="1100"/>
          </a:p>
        </p:txBody>
      </p:sp>
      <p:sp>
        <p:nvSpPr>
          <p:cNvPr id="610" name="Google Shape;610;p51"/>
          <p:cNvSpPr txBox="1"/>
          <p:nvPr/>
        </p:nvSpPr>
        <p:spPr>
          <a:xfrm>
            <a:off x="3733799" y="2977245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04</a:t>
            </a:r>
            <a:endParaRPr sz="1100"/>
          </a:p>
        </p:txBody>
      </p:sp>
      <p:sp>
        <p:nvSpPr>
          <p:cNvPr id="611" name="Google Shape;611;p51"/>
          <p:cNvSpPr txBox="1"/>
          <p:nvPr/>
        </p:nvSpPr>
        <p:spPr>
          <a:xfrm>
            <a:off x="3733798" y="3679374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05</a:t>
            </a:r>
            <a:endParaRPr sz="1100"/>
          </a:p>
        </p:txBody>
      </p:sp>
      <p:sp>
        <p:nvSpPr>
          <p:cNvPr id="612" name="Google Shape;612;p51"/>
          <p:cNvSpPr txBox="1"/>
          <p:nvPr/>
        </p:nvSpPr>
        <p:spPr>
          <a:xfrm>
            <a:off x="4756402" y="911916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Problématique</a:t>
            </a:r>
            <a:endParaRPr sz="1100"/>
          </a:p>
        </p:txBody>
      </p:sp>
      <p:sp>
        <p:nvSpPr>
          <p:cNvPr id="613" name="Google Shape;613;p51"/>
          <p:cNvSpPr txBox="1"/>
          <p:nvPr/>
        </p:nvSpPr>
        <p:spPr>
          <a:xfrm>
            <a:off x="4756402" y="16140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Démarche</a:t>
            </a:r>
            <a:endParaRPr sz="1100"/>
          </a:p>
        </p:txBody>
      </p:sp>
      <p:sp>
        <p:nvSpPr>
          <p:cNvPr id="614" name="Google Shape;614;p51"/>
          <p:cNvSpPr txBox="1"/>
          <p:nvPr/>
        </p:nvSpPr>
        <p:spPr>
          <a:xfrm>
            <a:off x="4756402" y="230730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1100"/>
          </a:p>
        </p:txBody>
      </p:sp>
      <p:sp>
        <p:nvSpPr>
          <p:cNvPr id="615" name="Google Shape;615;p51"/>
          <p:cNvSpPr txBox="1"/>
          <p:nvPr/>
        </p:nvSpPr>
        <p:spPr>
          <a:xfrm>
            <a:off x="4756402" y="29985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Analyse technique</a:t>
            </a:r>
            <a:endParaRPr sz="1100"/>
          </a:p>
        </p:txBody>
      </p:sp>
      <p:sp>
        <p:nvSpPr>
          <p:cNvPr id="616" name="Google Shape;616;p51"/>
          <p:cNvSpPr txBox="1"/>
          <p:nvPr/>
        </p:nvSpPr>
        <p:spPr>
          <a:xfrm>
            <a:off x="4756402" y="370067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F3F3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Démonstration</a:t>
            </a:r>
            <a:endParaRPr sz="1100"/>
          </a:p>
        </p:txBody>
      </p:sp>
      <p:pic>
        <p:nvPicPr>
          <p:cNvPr id="617" name="Google Shape;61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08" y="0"/>
            <a:ext cx="27689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2"/>
          <p:cNvSpPr/>
          <p:nvPr/>
        </p:nvSpPr>
        <p:spPr>
          <a:xfrm>
            <a:off x="1" y="2571750"/>
            <a:ext cx="9144000" cy="25719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2"/>
          <p:cNvSpPr txBox="1"/>
          <p:nvPr/>
        </p:nvSpPr>
        <p:spPr>
          <a:xfrm>
            <a:off x="821015" y="3451900"/>
            <a:ext cx="7508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Merci de votre écoute !</a:t>
            </a:r>
            <a:endParaRPr sz="24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Des questions ?</a:t>
            </a:r>
            <a:endParaRPr sz="24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624" name="Google Shape;624;p52"/>
          <p:cNvSpPr txBox="1"/>
          <p:nvPr/>
        </p:nvSpPr>
        <p:spPr>
          <a:xfrm>
            <a:off x="7515225" y="4576188"/>
            <a:ext cx="162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0" i="0" u="none" strike="noStrike" cap="none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Présenté par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Rémi Streignard</a:t>
            </a:r>
            <a:endParaRPr sz="12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625" name="Google Shape;625;p52"/>
          <p:cNvSpPr txBox="1"/>
          <p:nvPr/>
        </p:nvSpPr>
        <p:spPr>
          <a:xfrm>
            <a:off x="3728257" y="4576189"/>
            <a:ext cx="168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Projet innovant 2020-2021</a:t>
            </a:r>
            <a:endParaRPr sz="12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626" name="Google Shape;62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56" y="4464844"/>
            <a:ext cx="424984" cy="4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2"/>
          <p:cNvPicPr preferRelativeResize="0"/>
          <p:nvPr/>
        </p:nvPicPr>
        <p:blipFill rotWithShape="1">
          <a:blip r:embed="rId4">
            <a:alphaModFix/>
          </a:blip>
          <a:srcRect r="1632"/>
          <a:stretch/>
        </p:blipFill>
        <p:spPr>
          <a:xfrm>
            <a:off x="1496628" y="99713"/>
            <a:ext cx="6150734" cy="33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3733799" y="870858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01</a:t>
            </a:r>
            <a:endParaRPr sz="1100"/>
          </a:p>
        </p:txBody>
      </p:sp>
      <p:sp>
        <p:nvSpPr>
          <p:cNvPr id="157" name="Google Shape;157;p27"/>
          <p:cNvSpPr txBox="1"/>
          <p:nvPr/>
        </p:nvSpPr>
        <p:spPr>
          <a:xfrm>
            <a:off x="3733799" y="1572987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02</a:t>
            </a:r>
            <a:endParaRPr sz="1100"/>
          </a:p>
        </p:txBody>
      </p:sp>
      <p:sp>
        <p:nvSpPr>
          <p:cNvPr id="158" name="Google Shape;158;p27"/>
          <p:cNvSpPr txBox="1"/>
          <p:nvPr/>
        </p:nvSpPr>
        <p:spPr>
          <a:xfrm>
            <a:off x="3733799" y="2275116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03</a:t>
            </a:r>
            <a:endParaRPr sz="1100"/>
          </a:p>
        </p:txBody>
      </p:sp>
      <p:sp>
        <p:nvSpPr>
          <p:cNvPr id="159" name="Google Shape;159;p27"/>
          <p:cNvSpPr txBox="1"/>
          <p:nvPr/>
        </p:nvSpPr>
        <p:spPr>
          <a:xfrm>
            <a:off x="3733799" y="2977245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04</a:t>
            </a:r>
            <a:endParaRPr sz="1100"/>
          </a:p>
        </p:txBody>
      </p:sp>
      <p:sp>
        <p:nvSpPr>
          <p:cNvPr id="160" name="Google Shape;160;p27"/>
          <p:cNvSpPr txBox="1"/>
          <p:nvPr/>
        </p:nvSpPr>
        <p:spPr>
          <a:xfrm>
            <a:off x="3733798" y="3679374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05</a:t>
            </a:r>
            <a:endParaRPr sz="1100"/>
          </a:p>
        </p:txBody>
      </p:sp>
      <p:sp>
        <p:nvSpPr>
          <p:cNvPr id="161" name="Google Shape;161;p27"/>
          <p:cNvSpPr txBox="1"/>
          <p:nvPr/>
        </p:nvSpPr>
        <p:spPr>
          <a:xfrm>
            <a:off x="4756402" y="911916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Problématique</a:t>
            </a:r>
            <a:endParaRPr sz="1100"/>
          </a:p>
        </p:txBody>
      </p:sp>
      <p:sp>
        <p:nvSpPr>
          <p:cNvPr id="162" name="Google Shape;162;p27"/>
          <p:cNvSpPr txBox="1"/>
          <p:nvPr/>
        </p:nvSpPr>
        <p:spPr>
          <a:xfrm>
            <a:off x="4756402" y="16140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Démarche</a:t>
            </a:r>
            <a:endParaRPr sz="1100"/>
          </a:p>
        </p:txBody>
      </p:sp>
      <p:sp>
        <p:nvSpPr>
          <p:cNvPr id="163" name="Google Shape;163;p27"/>
          <p:cNvSpPr txBox="1"/>
          <p:nvPr/>
        </p:nvSpPr>
        <p:spPr>
          <a:xfrm>
            <a:off x="4756402" y="230730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1100"/>
          </a:p>
        </p:txBody>
      </p:sp>
      <p:sp>
        <p:nvSpPr>
          <p:cNvPr id="164" name="Google Shape;164;p27"/>
          <p:cNvSpPr txBox="1"/>
          <p:nvPr/>
        </p:nvSpPr>
        <p:spPr>
          <a:xfrm>
            <a:off x="4756402" y="29985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Analyse technique</a:t>
            </a:r>
            <a:endParaRPr sz="1100"/>
          </a:p>
        </p:txBody>
      </p:sp>
      <p:sp>
        <p:nvSpPr>
          <p:cNvPr id="165" name="Google Shape;165;p27"/>
          <p:cNvSpPr txBox="1"/>
          <p:nvPr/>
        </p:nvSpPr>
        <p:spPr>
          <a:xfrm>
            <a:off x="4756402" y="370067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Démonstration</a:t>
            </a:r>
            <a:endParaRPr sz="1100"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08" y="0"/>
            <a:ext cx="27689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-1" y="0"/>
            <a:ext cx="9144000" cy="247524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363152" y="303610"/>
            <a:ext cx="3506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Problématique</a:t>
            </a:r>
            <a:endParaRPr sz="30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1 : la découpe</a:t>
            </a:r>
            <a:endParaRPr sz="15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750634" y="1425808"/>
            <a:ext cx="7642731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Visualisation d’une bibliographie personnelle automatiquement indexée et catégorisée</a:t>
            </a:r>
            <a:endParaRPr sz="18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4171281" y="3066113"/>
            <a:ext cx="572516" cy="565889"/>
          </a:xfrm>
          <a:prstGeom prst="flowChartConnector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6670471" y="3066113"/>
            <a:ext cx="572516" cy="565889"/>
          </a:xfrm>
          <a:prstGeom prst="flowChartConnector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1747627" y="3066529"/>
            <a:ext cx="572516" cy="565889"/>
          </a:xfrm>
          <a:prstGeom prst="flowChartConnector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235734" y="3175932"/>
            <a:ext cx="44361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02</a:t>
            </a:r>
            <a:endParaRPr sz="1100"/>
          </a:p>
        </p:txBody>
      </p:sp>
      <p:sp>
        <p:nvSpPr>
          <p:cNvPr id="178" name="Google Shape;178;p28"/>
          <p:cNvSpPr txBox="1"/>
          <p:nvPr/>
        </p:nvSpPr>
        <p:spPr>
          <a:xfrm>
            <a:off x="6724199" y="3175932"/>
            <a:ext cx="46505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03</a:t>
            </a:r>
            <a:endParaRPr sz="1100"/>
          </a:p>
        </p:txBody>
      </p:sp>
      <p:sp>
        <p:nvSpPr>
          <p:cNvPr id="179" name="Google Shape;179;p28"/>
          <p:cNvSpPr txBox="1"/>
          <p:nvPr/>
        </p:nvSpPr>
        <p:spPr>
          <a:xfrm>
            <a:off x="1792898" y="3175932"/>
            <a:ext cx="481973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01</a:t>
            </a:r>
            <a:endParaRPr sz="1100"/>
          </a:p>
        </p:txBody>
      </p:sp>
      <p:sp>
        <p:nvSpPr>
          <p:cNvPr id="180" name="Google Shape;180;p28"/>
          <p:cNvSpPr txBox="1"/>
          <p:nvPr/>
        </p:nvSpPr>
        <p:spPr>
          <a:xfrm>
            <a:off x="972244" y="3888008"/>
            <a:ext cx="2052228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81818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visualisation</a:t>
            </a:r>
            <a:endParaRPr sz="1100"/>
          </a:p>
        </p:txBody>
      </p:sp>
      <p:sp>
        <p:nvSpPr>
          <p:cNvPr id="181" name="Google Shape;181;p28"/>
          <p:cNvSpPr txBox="1"/>
          <p:nvPr/>
        </p:nvSpPr>
        <p:spPr>
          <a:xfrm>
            <a:off x="3437874" y="3888008"/>
            <a:ext cx="2052228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81818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automatisation</a:t>
            </a:r>
            <a:endParaRPr sz="1100"/>
          </a:p>
        </p:txBody>
      </p:sp>
      <p:sp>
        <p:nvSpPr>
          <p:cNvPr id="182" name="Google Shape;182;p28"/>
          <p:cNvSpPr txBox="1"/>
          <p:nvPr/>
        </p:nvSpPr>
        <p:spPr>
          <a:xfrm>
            <a:off x="5784298" y="3888008"/>
            <a:ext cx="2387458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81818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indexation &amp;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81818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catégorisation</a:t>
            </a:r>
            <a:endParaRPr sz="1100"/>
          </a:p>
        </p:txBody>
      </p: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1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>
            <a:off x="-1" y="0"/>
            <a:ext cx="9144000" cy="2475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363152" y="303610"/>
            <a:ext cx="3506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Problématique</a:t>
            </a:r>
            <a:endParaRPr sz="30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2 : les concepts</a:t>
            </a:r>
            <a:endParaRPr sz="15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1950259" y="2778855"/>
            <a:ext cx="148810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corpus</a:t>
            </a:r>
            <a:endParaRPr sz="1100"/>
          </a:p>
        </p:txBody>
      </p:sp>
      <p:sp>
        <p:nvSpPr>
          <p:cNvPr id="191" name="Google Shape;191;p29"/>
          <p:cNvSpPr txBox="1"/>
          <p:nvPr/>
        </p:nvSpPr>
        <p:spPr>
          <a:xfrm>
            <a:off x="5705636" y="2777631"/>
            <a:ext cx="135014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topic</a:t>
            </a:r>
            <a:endParaRPr sz="1100"/>
          </a:p>
        </p:txBody>
      </p:sp>
      <p:sp>
        <p:nvSpPr>
          <p:cNvPr id="192" name="Google Shape;192;p29"/>
          <p:cNvSpPr txBox="1"/>
          <p:nvPr/>
        </p:nvSpPr>
        <p:spPr>
          <a:xfrm>
            <a:off x="2897831" y="1195028"/>
            <a:ext cx="3348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B0F0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topic</a:t>
            </a:r>
            <a:r>
              <a:rPr lang="fr" sz="2100">
                <a:solidFill>
                  <a:srgbClr val="00B0F0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 modeling</a:t>
            </a:r>
            <a:endParaRPr sz="1100"/>
          </a:p>
        </p:txBody>
      </p:sp>
      <p:sp>
        <p:nvSpPr>
          <p:cNvPr id="193" name="Google Shape;193;p29"/>
          <p:cNvSpPr txBox="1"/>
          <p:nvPr/>
        </p:nvSpPr>
        <p:spPr>
          <a:xfrm>
            <a:off x="629562" y="1648807"/>
            <a:ext cx="8155781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Modélisation de documents par l’utilisation d’algorithmes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afin d’en déterminer les sujets abstraits.</a:t>
            </a:r>
            <a:endParaRPr sz="1100"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7724" y="3540052"/>
            <a:ext cx="1120633" cy="9569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9"/>
          <p:cNvGrpSpPr/>
          <p:nvPr/>
        </p:nvGrpSpPr>
        <p:grpSpPr>
          <a:xfrm>
            <a:off x="6786246" y="3571498"/>
            <a:ext cx="1618291" cy="1016514"/>
            <a:chOff x="0" y="41564"/>
            <a:chExt cx="2157721" cy="1355352"/>
          </a:xfrm>
        </p:grpSpPr>
        <p:sp>
          <p:nvSpPr>
            <p:cNvPr id="196" name="Google Shape;196;p29"/>
            <p:cNvSpPr/>
            <p:nvPr/>
          </p:nvSpPr>
          <p:spPr>
            <a:xfrm>
              <a:off x="406946" y="94423"/>
              <a:ext cx="1160207" cy="1160182"/>
            </a:xfrm>
            <a:prstGeom prst="ellipse">
              <a:avLst/>
            </a:prstGeom>
            <a:gradFill>
              <a:gsLst>
                <a:gs pos="0">
                  <a:srgbClr val="529FC4"/>
                </a:gs>
                <a:gs pos="50000">
                  <a:srgbClr val="2997C0"/>
                </a:gs>
                <a:gs pos="100000">
                  <a:srgbClr val="1E87AF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 txBox="1"/>
            <p:nvPr/>
          </p:nvSpPr>
          <p:spPr>
            <a:xfrm>
              <a:off x="576854" y="264328"/>
              <a:ext cx="820391" cy="820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75" tIns="42875" rIns="42875" bIns="42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f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1</a:t>
              </a:r>
              <a:endParaRPr sz="1100"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068935" y="41564"/>
              <a:ext cx="129031" cy="129029"/>
            </a:xfrm>
            <a:prstGeom prst="ellipse">
              <a:avLst/>
            </a:prstGeom>
            <a:gradFill>
              <a:gsLst>
                <a:gs pos="0">
                  <a:srgbClr val="6DBDC6"/>
                </a:gs>
                <a:gs pos="50000">
                  <a:srgbClr val="51BAC5"/>
                </a:gs>
                <a:gs pos="100000">
                  <a:srgbClr val="42A8B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763402" y="1168404"/>
              <a:ext cx="93429" cy="93519"/>
            </a:xfrm>
            <a:prstGeom prst="ellipse">
              <a:avLst/>
            </a:prstGeom>
            <a:gradFill>
              <a:gsLst>
                <a:gs pos="0">
                  <a:srgbClr val="84C4AE"/>
                </a:gs>
                <a:gs pos="50000">
                  <a:srgbClr val="70C0A5"/>
                </a:gs>
                <a:gs pos="100000">
                  <a:srgbClr val="5EAE9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41810" y="565272"/>
              <a:ext cx="93429" cy="93519"/>
            </a:xfrm>
            <a:prstGeom prst="ellipse">
              <a:avLst/>
            </a:prstGeom>
            <a:gradFill>
              <a:gsLst>
                <a:gs pos="0">
                  <a:srgbClr val="88989A"/>
                </a:gs>
                <a:gs pos="50000">
                  <a:srgbClr val="798C8F"/>
                </a:gs>
                <a:gs pos="100000">
                  <a:srgbClr val="697C7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194730" y="1267887"/>
              <a:ext cx="129031" cy="129029"/>
            </a:xfrm>
            <a:prstGeom prst="ellipse">
              <a:avLst/>
            </a:prstGeom>
            <a:gradFill>
              <a:gsLst>
                <a:gs pos="0">
                  <a:srgbClr val="91B4BD"/>
                </a:gs>
                <a:gs pos="50000">
                  <a:srgbClr val="81ADB8"/>
                </a:gs>
                <a:gs pos="100000">
                  <a:srgbClr val="6F9AA5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789942" y="224943"/>
              <a:ext cx="93429" cy="93519"/>
            </a:xfrm>
            <a:prstGeom prst="ellipse">
              <a:avLst/>
            </a:prstGeom>
            <a:gradFill>
              <a:gsLst>
                <a:gs pos="0">
                  <a:srgbClr val="4C90CF"/>
                </a:gs>
                <a:gs pos="50000">
                  <a:srgbClr val="1984CE"/>
                </a:gs>
                <a:gs pos="100000">
                  <a:srgbClr val="0F75BD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495412" y="759901"/>
              <a:ext cx="93429" cy="93519"/>
            </a:xfrm>
            <a:prstGeom prst="ellipse">
              <a:avLst/>
            </a:prstGeom>
            <a:gradFill>
              <a:gsLst>
                <a:gs pos="0">
                  <a:srgbClr val="6DBDC6"/>
                </a:gs>
                <a:gs pos="50000">
                  <a:srgbClr val="51BAC5"/>
                </a:gs>
                <a:gs pos="100000">
                  <a:srgbClr val="42A8B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44449" y="303825"/>
              <a:ext cx="471678" cy="471527"/>
            </a:xfrm>
            <a:prstGeom prst="ellipse">
              <a:avLst/>
            </a:prstGeom>
            <a:gradFill>
              <a:gsLst>
                <a:gs pos="0">
                  <a:srgbClr val="84C4AE"/>
                </a:gs>
                <a:gs pos="50000">
                  <a:srgbClr val="70C0A5"/>
                </a:gs>
                <a:gs pos="100000">
                  <a:srgbClr val="5EAE9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 txBox="1"/>
            <p:nvPr/>
          </p:nvSpPr>
          <p:spPr>
            <a:xfrm>
              <a:off x="113525" y="372879"/>
              <a:ext cx="333526" cy="333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75" tIns="42875" rIns="42875" bIns="42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f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3</a:t>
              </a:r>
              <a:endParaRPr sz="1100"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938393" y="229009"/>
              <a:ext cx="129031" cy="129029"/>
            </a:xfrm>
            <a:prstGeom prst="ellipse">
              <a:avLst/>
            </a:prstGeom>
            <a:gradFill>
              <a:gsLst>
                <a:gs pos="0">
                  <a:srgbClr val="88989A"/>
                </a:gs>
                <a:gs pos="50000">
                  <a:srgbClr val="798C8F"/>
                </a:gs>
                <a:gs pos="100000">
                  <a:srgbClr val="697C7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88682" y="913598"/>
              <a:ext cx="233249" cy="233256"/>
            </a:xfrm>
            <a:prstGeom prst="ellipse">
              <a:avLst/>
            </a:prstGeom>
            <a:gradFill>
              <a:gsLst>
                <a:gs pos="0">
                  <a:srgbClr val="91B4BD"/>
                </a:gs>
                <a:gs pos="50000">
                  <a:srgbClr val="81ADB8"/>
                </a:gs>
                <a:gs pos="100000">
                  <a:srgbClr val="6F9AA5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86043" y="81954"/>
              <a:ext cx="471678" cy="471527"/>
            </a:xfrm>
            <a:prstGeom prst="ellipse">
              <a:avLst/>
            </a:prstGeom>
            <a:gradFill>
              <a:gsLst>
                <a:gs pos="0">
                  <a:srgbClr val="4C90CF"/>
                </a:gs>
                <a:gs pos="50000">
                  <a:srgbClr val="1984CE"/>
                </a:gs>
                <a:gs pos="100000">
                  <a:srgbClr val="0F75BD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 txBox="1"/>
            <p:nvPr/>
          </p:nvSpPr>
          <p:spPr>
            <a:xfrm>
              <a:off x="1755119" y="151008"/>
              <a:ext cx="333526" cy="333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75" tIns="42875" rIns="42875" bIns="42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f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2</a:t>
              </a:r>
              <a:endParaRPr sz="1100"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475666" y="407509"/>
              <a:ext cx="129031" cy="129029"/>
            </a:xfrm>
            <a:prstGeom prst="ellipse">
              <a:avLst/>
            </a:prstGeom>
            <a:gradFill>
              <a:gsLst>
                <a:gs pos="0">
                  <a:srgbClr val="6DBDC6"/>
                </a:gs>
                <a:gs pos="50000">
                  <a:srgbClr val="51BAC5"/>
                </a:gs>
                <a:gs pos="100000">
                  <a:srgbClr val="42A8B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0" y="1191174"/>
              <a:ext cx="93429" cy="93519"/>
            </a:xfrm>
            <a:prstGeom prst="ellipse">
              <a:avLst/>
            </a:prstGeom>
            <a:gradFill>
              <a:gsLst>
                <a:gs pos="0">
                  <a:srgbClr val="84C4AE"/>
                </a:gs>
                <a:gs pos="50000">
                  <a:srgbClr val="70C0A5"/>
                </a:gs>
                <a:gs pos="100000">
                  <a:srgbClr val="5EAE9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931704" y="1058079"/>
              <a:ext cx="93429" cy="93519"/>
            </a:xfrm>
            <a:prstGeom prst="ellipse">
              <a:avLst/>
            </a:prstGeom>
            <a:gradFill>
              <a:gsLst>
                <a:gs pos="0">
                  <a:srgbClr val="88989A"/>
                </a:gs>
                <a:gs pos="50000">
                  <a:srgbClr val="798C8F"/>
                </a:gs>
                <a:gs pos="100000">
                  <a:srgbClr val="697C7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" name="Google Shape;213;p29"/>
          <p:cNvPicPr preferRelativeResize="0"/>
          <p:nvPr/>
        </p:nvPicPr>
        <p:blipFill rotWithShape="1">
          <a:blip r:embed="rId4">
            <a:alphaModFix/>
          </a:blip>
          <a:srcRect l="13644"/>
          <a:stretch/>
        </p:blipFill>
        <p:spPr>
          <a:xfrm>
            <a:off x="4748100" y="3499175"/>
            <a:ext cx="1526400" cy="12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2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/>
        </p:nvSpPr>
        <p:spPr>
          <a:xfrm>
            <a:off x="363152" y="30361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Problématique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3 : la vue simplifiée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849" y="2176726"/>
            <a:ext cx="948658" cy="810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30"/>
          <p:cNvGrpSpPr/>
          <p:nvPr/>
        </p:nvGrpSpPr>
        <p:grpSpPr>
          <a:xfrm>
            <a:off x="5544108" y="857018"/>
            <a:ext cx="1108080" cy="696030"/>
            <a:chOff x="0" y="26668"/>
            <a:chExt cx="1477440" cy="928040"/>
          </a:xfrm>
        </p:grpSpPr>
        <p:sp>
          <p:nvSpPr>
            <p:cNvPr id="222" name="Google Shape;222;p30"/>
            <p:cNvSpPr/>
            <p:nvPr/>
          </p:nvSpPr>
          <p:spPr>
            <a:xfrm>
              <a:off x="278645" y="62862"/>
              <a:ext cx="794420" cy="794402"/>
            </a:xfrm>
            <a:prstGeom prst="ellipse">
              <a:avLst/>
            </a:prstGeom>
            <a:gradFill>
              <a:gsLst>
                <a:gs pos="0">
                  <a:srgbClr val="529FC4"/>
                </a:gs>
                <a:gs pos="50000">
                  <a:srgbClr val="2997C0"/>
                </a:gs>
                <a:gs pos="100000">
                  <a:srgbClr val="1E87AF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 txBox="1"/>
            <p:nvPr/>
          </p:nvSpPr>
          <p:spPr>
            <a:xfrm>
              <a:off x="394985" y="179199"/>
              <a:ext cx="561740" cy="561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fr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100"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731924" y="26668"/>
              <a:ext cx="88350" cy="88349"/>
            </a:xfrm>
            <a:prstGeom prst="ellipse">
              <a:avLst/>
            </a:prstGeom>
            <a:gradFill>
              <a:gsLst>
                <a:gs pos="0">
                  <a:srgbClr val="6DBDC6"/>
                </a:gs>
                <a:gs pos="50000">
                  <a:srgbClr val="51BAC5"/>
                </a:gs>
                <a:gs pos="100000">
                  <a:srgbClr val="42A8B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522718" y="798241"/>
              <a:ext cx="63973" cy="64034"/>
            </a:xfrm>
            <a:prstGeom prst="ellipse">
              <a:avLst/>
            </a:prstGeom>
            <a:gradFill>
              <a:gsLst>
                <a:gs pos="0">
                  <a:srgbClr val="84C4AE"/>
                </a:gs>
                <a:gs pos="50000">
                  <a:srgbClr val="70C0A5"/>
                </a:gs>
                <a:gs pos="100000">
                  <a:srgbClr val="5EAE9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1124184" y="385263"/>
              <a:ext cx="63973" cy="64034"/>
            </a:xfrm>
            <a:prstGeom prst="ellipse">
              <a:avLst/>
            </a:prstGeom>
            <a:gradFill>
              <a:gsLst>
                <a:gs pos="0">
                  <a:srgbClr val="88989A"/>
                </a:gs>
                <a:gs pos="50000">
                  <a:srgbClr val="798C8F"/>
                </a:gs>
                <a:gs pos="100000">
                  <a:srgbClr val="697C7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818059" y="866359"/>
              <a:ext cx="88350" cy="88349"/>
            </a:xfrm>
            <a:prstGeom prst="ellipse">
              <a:avLst/>
            </a:prstGeom>
            <a:gradFill>
              <a:gsLst>
                <a:gs pos="0">
                  <a:srgbClr val="91B4BD"/>
                </a:gs>
                <a:gs pos="50000">
                  <a:srgbClr val="81ADB8"/>
                </a:gs>
                <a:gs pos="100000">
                  <a:srgbClr val="6F9AA5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540891" y="152232"/>
              <a:ext cx="63973" cy="64034"/>
            </a:xfrm>
            <a:prstGeom prst="ellipse">
              <a:avLst/>
            </a:prstGeom>
            <a:gradFill>
              <a:gsLst>
                <a:gs pos="0">
                  <a:srgbClr val="4C90CF"/>
                </a:gs>
                <a:gs pos="50000">
                  <a:srgbClr val="1984CE"/>
                </a:gs>
                <a:gs pos="100000">
                  <a:srgbClr val="0F75BD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339220" y="518530"/>
              <a:ext cx="63973" cy="64034"/>
            </a:xfrm>
            <a:prstGeom prst="ellipse">
              <a:avLst/>
            </a:prstGeom>
            <a:gradFill>
              <a:gsLst>
                <a:gs pos="0">
                  <a:srgbClr val="6DBDC6"/>
                </a:gs>
                <a:gs pos="50000">
                  <a:srgbClr val="51BAC5"/>
                </a:gs>
                <a:gs pos="100000">
                  <a:srgbClr val="42A8B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30435" y="206244"/>
              <a:ext cx="322968" cy="322865"/>
            </a:xfrm>
            <a:prstGeom prst="ellipse">
              <a:avLst/>
            </a:prstGeom>
            <a:gradFill>
              <a:gsLst>
                <a:gs pos="0">
                  <a:srgbClr val="84C4AE"/>
                </a:gs>
                <a:gs pos="50000">
                  <a:srgbClr val="70C0A5"/>
                </a:gs>
                <a:gs pos="100000">
                  <a:srgbClr val="5EAE9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0"/>
            <p:cNvSpPr txBox="1"/>
            <p:nvPr/>
          </p:nvSpPr>
          <p:spPr>
            <a:xfrm>
              <a:off x="77733" y="253526"/>
              <a:ext cx="228372" cy="228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fr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100"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642539" y="155016"/>
              <a:ext cx="88350" cy="88349"/>
            </a:xfrm>
            <a:prstGeom prst="ellipse">
              <a:avLst/>
            </a:prstGeom>
            <a:gradFill>
              <a:gsLst>
                <a:gs pos="0">
                  <a:srgbClr val="88989A"/>
                </a:gs>
                <a:gs pos="50000">
                  <a:srgbClr val="798C8F"/>
                </a:gs>
                <a:gs pos="100000">
                  <a:srgbClr val="697C7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60722" y="623770"/>
              <a:ext cx="159711" cy="159715"/>
            </a:xfrm>
            <a:prstGeom prst="ellipse">
              <a:avLst/>
            </a:prstGeom>
            <a:gradFill>
              <a:gsLst>
                <a:gs pos="0">
                  <a:srgbClr val="91B4BD"/>
                </a:gs>
                <a:gs pos="50000">
                  <a:srgbClr val="81ADB8"/>
                </a:gs>
                <a:gs pos="100000">
                  <a:srgbClr val="6F9AA5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1154472" y="54324"/>
              <a:ext cx="322968" cy="322865"/>
            </a:xfrm>
            <a:prstGeom prst="ellipse">
              <a:avLst/>
            </a:prstGeom>
            <a:gradFill>
              <a:gsLst>
                <a:gs pos="0">
                  <a:srgbClr val="4C90CF"/>
                </a:gs>
                <a:gs pos="50000">
                  <a:srgbClr val="1984CE"/>
                </a:gs>
                <a:gs pos="100000">
                  <a:srgbClr val="0F75BD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 txBox="1"/>
            <p:nvPr/>
          </p:nvSpPr>
          <p:spPr>
            <a:xfrm>
              <a:off x="1201770" y="101606"/>
              <a:ext cx="228372" cy="228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rPr lang="fr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100"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1010421" y="277239"/>
              <a:ext cx="88350" cy="88349"/>
            </a:xfrm>
            <a:prstGeom prst="ellipse">
              <a:avLst/>
            </a:prstGeom>
            <a:gradFill>
              <a:gsLst>
                <a:gs pos="0">
                  <a:srgbClr val="6DBDC6"/>
                </a:gs>
                <a:gs pos="50000">
                  <a:srgbClr val="51BAC5"/>
                </a:gs>
                <a:gs pos="100000">
                  <a:srgbClr val="42A8B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0" y="813832"/>
              <a:ext cx="63973" cy="64034"/>
            </a:xfrm>
            <a:prstGeom prst="ellipse">
              <a:avLst/>
            </a:prstGeom>
            <a:gradFill>
              <a:gsLst>
                <a:gs pos="0">
                  <a:srgbClr val="84C4AE"/>
                </a:gs>
                <a:gs pos="50000">
                  <a:srgbClr val="70C0A5"/>
                </a:gs>
                <a:gs pos="100000">
                  <a:srgbClr val="5EAE9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637959" y="722699"/>
              <a:ext cx="63973" cy="64034"/>
            </a:xfrm>
            <a:prstGeom prst="ellipse">
              <a:avLst/>
            </a:prstGeom>
            <a:gradFill>
              <a:gsLst>
                <a:gs pos="0">
                  <a:srgbClr val="88989A"/>
                </a:gs>
                <a:gs pos="50000">
                  <a:srgbClr val="798C8F"/>
                </a:gs>
                <a:gs pos="100000">
                  <a:srgbClr val="697C7E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9" name="Google Shape;23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100" y="3517061"/>
            <a:ext cx="864096" cy="111362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3109808" y="3208995"/>
            <a:ext cx="1179714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topic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modeling</a:t>
            </a:r>
            <a:endParaRPr sz="1100"/>
          </a:p>
        </p:txBody>
      </p:sp>
      <p:sp>
        <p:nvSpPr>
          <p:cNvPr id="241" name="Google Shape;241;p30"/>
          <p:cNvSpPr txBox="1"/>
          <p:nvPr/>
        </p:nvSpPr>
        <p:spPr>
          <a:xfrm>
            <a:off x="503358" y="3208995"/>
            <a:ext cx="1112149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corpus</a:t>
            </a:r>
            <a:endParaRPr sz="1100"/>
          </a:p>
        </p:txBody>
      </p:sp>
      <p:sp>
        <p:nvSpPr>
          <p:cNvPr id="242" name="Google Shape;242;p30"/>
          <p:cNvSpPr txBox="1"/>
          <p:nvPr/>
        </p:nvSpPr>
        <p:spPr>
          <a:xfrm>
            <a:off x="6729668" y="1064403"/>
            <a:ext cx="187163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Dispersion des topics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( dans un corpus )</a:t>
            </a:r>
            <a:endParaRPr sz="1100"/>
          </a:p>
        </p:txBody>
      </p:sp>
      <p:sp>
        <p:nvSpPr>
          <p:cNvPr id="243" name="Google Shape;243;p30"/>
          <p:cNvSpPr txBox="1"/>
          <p:nvPr/>
        </p:nvSpPr>
        <p:spPr>
          <a:xfrm>
            <a:off x="6638063" y="4073872"/>
            <a:ext cx="187163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Distribution des mots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( dans un topic ) </a:t>
            </a:r>
            <a:endParaRPr sz="1100"/>
          </a:p>
        </p:txBody>
      </p:sp>
      <p:pic>
        <p:nvPicPr>
          <p:cNvPr id="244" name="Google Shape;244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83824" y="2212679"/>
            <a:ext cx="62865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6546460" y="2379150"/>
            <a:ext cx="2054840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Distribution des topics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2222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( dans un document )</a:t>
            </a:r>
            <a:endParaRPr sz="1100"/>
          </a:p>
        </p:txBody>
      </p:sp>
      <p:sp>
        <p:nvSpPr>
          <p:cNvPr id="246" name="Google Shape;246;p30"/>
          <p:cNvSpPr/>
          <p:nvPr/>
        </p:nvSpPr>
        <p:spPr>
          <a:xfrm>
            <a:off x="1856132" y="2505870"/>
            <a:ext cx="1103043" cy="1518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5966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0"/>
          <p:cNvSpPr/>
          <p:nvPr/>
        </p:nvSpPr>
        <p:spPr>
          <a:xfrm>
            <a:off x="4354527" y="2525013"/>
            <a:ext cx="1083575" cy="1465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5966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0"/>
          <p:cNvSpPr/>
          <p:nvPr/>
        </p:nvSpPr>
        <p:spPr>
          <a:xfrm rot="-1579997">
            <a:off x="4313773" y="1803433"/>
            <a:ext cx="1083575" cy="1465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5966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0"/>
          <p:cNvSpPr/>
          <p:nvPr/>
        </p:nvSpPr>
        <p:spPr>
          <a:xfrm rot="1652303">
            <a:off x="4327028" y="3256546"/>
            <a:ext cx="1083575" cy="1465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 cap="flat" cmpd="sng">
            <a:solidFill>
              <a:srgbClr val="5966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3</a:t>
            </a:r>
            <a:endParaRPr sz="1100"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9802" y="2098789"/>
            <a:ext cx="1028575" cy="9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3733799" y="870858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01</a:t>
            </a:r>
            <a:endParaRPr sz="1100"/>
          </a:p>
        </p:txBody>
      </p:sp>
      <p:sp>
        <p:nvSpPr>
          <p:cNvPr id="258" name="Google Shape;258;p31"/>
          <p:cNvSpPr txBox="1"/>
          <p:nvPr/>
        </p:nvSpPr>
        <p:spPr>
          <a:xfrm>
            <a:off x="3733799" y="1572987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02</a:t>
            </a:r>
            <a:endParaRPr sz="1100"/>
          </a:p>
        </p:txBody>
      </p:sp>
      <p:sp>
        <p:nvSpPr>
          <p:cNvPr id="259" name="Google Shape;259;p31"/>
          <p:cNvSpPr txBox="1"/>
          <p:nvPr/>
        </p:nvSpPr>
        <p:spPr>
          <a:xfrm>
            <a:off x="3733799" y="2275116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03</a:t>
            </a:r>
            <a:endParaRPr sz="1100"/>
          </a:p>
        </p:txBody>
      </p:sp>
      <p:sp>
        <p:nvSpPr>
          <p:cNvPr id="260" name="Google Shape;260;p31"/>
          <p:cNvSpPr txBox="1"/>
          <p:nvPr/>
        </p:nvSpPr>
        <p:spPr>
          <a:xfrm>
            <a:off x="3733799" y="2977245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04</a:t>
            </a:r>
            <a:endParaRPr sz="1100"/>
          </a:p>
        </p:txBody>
      </p:sp>
      <p:sp>
        <p:nvSpPr>
          <p:cNvPr id="261" name="Google Shape;261;p31"/>
          <p:cNvSpPr txBox="1"/>
          <p:nvPr/>
        </p:nvSpPr>
        <p:spPr>
          <a:xfrm>
            <a:off x="3733798" y="3679374"/>
            <a:ext cx="70757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05</a:t>
            </a:r>
            <a:endParaRPr sz="1100"/>
          </a:p>
        </p:txBody>
      </p:sp>
      <p:sp>
        <p:nvSpPr>
          <p:cNvPr id="262" name="Google Shape;262;p31"/>
          <p:cNvSpPr txBox="1"/>
          <p:nvPr/>
        </p:nvSpPr>
        <p:spPr>
          <a:xfrm>
            <a:off x="4756402" y="911916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Problématique</a:t>
            </a:r>
            <a:endParaRPr sz="1100"/>
          </a:p>
        </p:txBody>
      </p:sp>
      <p:sp>
        <p:nvSpPr>
          <p:cNvPr id="263" name="Google Shape;263;p31"/>
          <p:cNvSpPr txBox="1"/>
          <p:nvPr/>
        </p:nvSpPr>
        <p:spPr>
          <a:xfrm>
            <a:off x="4756402" y="16140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F3F3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Démarche</a:t>
            </a:r>
            <a:endParaRPr sz="1100"/>
          </a:p>
        </p:txBody>
      </p:sp>
      <p:sp>
        <p:nvSpPr>
          <p:cNvPr id="264" name="Google Shape;264;p31"/>
          <p:cNvSpPr txBox="1"/>
          <p:nvPr/>
        </p:nvSpPr>
        <p:spPr>
          <a:xfrm>
            <a:off x="4756402" y="230730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Observations</a:t>
            </a:r>
            <a:endParaRPr sz="1100"/>
          </a:p>
        </p:txBody>
      </p:sp>
      <p:sp>
        <p:nvSpPr>
          <p:cNvPr id="265" name="Google Shape;265;p31"/>
          <p:cNvSpPr txBox="1"/>
          <p:nvPr/>
        </p:nvSpPr>
        <p:spPr>
          <a:xfrm>
            <a:off x="4756402" y="2998543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Analyse technique</a:t>
            </a:r>
            <a:endParaRPr sz="1100"/>
          </a:p>
        </p:txBody>
      </p:sp>
      <p:sp>
        <p:nvSpPr>
          <p:cNvPr id="266" name="Google Shape;266;p31"/>
          <p:cNvSpPr txBox="1"/>
          <p:nvPr/>
        </p:nvSpPr>
        <p:spPr>
          <a:xfrm>
            <a:off x="4756402" y="3700671"/>
            <a:ext cx="393039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2F2F2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Démonstration</a:t>
            </a:r>
            <a:endParaRPr sz="1100"/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08" y="0"/>
            <a:ext cx="27689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/>
        </p:nvSpPr>
        <p:spPr>
          <a:xfrm>
            <a:off x="363150" y="303600"/>
            <a:ext cx="2771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Démarche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1 : le questionnement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73" name="Google Shape;2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4</a:t>
            </a:r>
            <a:endParaRPr sz="1100"/>
          </a:p>
        </p:txBody>
      </p:sp>
      <p:sp>
        <p:nvSpPr>
          <p:cNvPr id="274" name="Google Shape;274;p32"/>
          <p:cNvSpPr txBox="1"/>
          <p:nvPr/>
        </p:nvSpPr>
        <p:spPr>
          <a:xfrm>
            <a:off x="415525" y="1630613"/>
            <a:ext cx="274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Qu’évoque la problématique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4462850" y="1263125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amener les données ? les rendre lisibles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4462850" y="1632425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minimiser les actions de l’utilisateur ? 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4462850" y="2001725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Que trier ? Grâce à quels attributs ? 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grpSp>
        <p:nvGrpSpPr>
          <p:cNvPr id="278" name="Google Shape;278;p32"/>
          <p:cNvGrpSpPr/>
          <p:nvPr/>
        </p:nvGrpSpPr>
        <p:grpSpPr>
          <a:xfrm>
            <a:off x="3156025" y="1425975"/>
            <a:ext cx="874500" cy="782225"/>
            <a:chOff x="3156025" y="1425975"/>
            <a:chExt cx="874500" cy="782225"/>
          </a:xfrm>
        </p:grpSpPr>
        <p:sp>
          <p:nvSpPr>
            <p:cNvPr id="279" name="Google Shape;279;p32"/>
            <p:cNvSpPr/>
            <p:nvPr/>
          </p:nvSpPr>
          <p:spPr>
            <a:xfrm>
              <a:off x="3156025" y="1782975"/>
              <a:ext cx="760800" cy="46800"/>
            </a:xfrm>
            <a:prstGeom prst="rect">
              <a:avLst/>
            </a:prstGeom>
            <a:solidFill>
              <a:srgbClr val="222222"/>
            </a:solidFill>
            <a:ln w="9525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 rot="5400000">
              <a:off x="3513025" y="1782975"/>
              <a:ext cx="760800" cy="46800"/>
            </a:xfrm>
            <a:prstGeom prst="rect">
              <a:avLst/>
            </a:prstGeom>
            <a:solidFill>
              <a:srgbClr val="222222"/>
            </a:solidFill>
            <a:ln w="9525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3870025" y="1425975"/>
              <a:ext cx="160500" cy="46800"/>
            </a:xfrm>
            <a:prstGeom prst="rect">
              <a:avLst/>
            </a:prstGeom>
            <a:solidFill>
              <a:srgbClr val="222222"/>
            </a:solidFill>
            <a:ln w="9525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3870025" y="1782975"/>
              <a:ext cx="160500" cy="46800"/>
            </a:xfrm>
            <a:prstGeom prst="rect">
              <a:avLst/>
            </a:prstGeom>
            <a:solidFill>
              <a:srgbClr val="222222"/>
            </a:solidFill>
            <a:ln w="9525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3870025" y="2161400"/>
              <a:ext cx="160500" cy="46800"/>
            </a:xfrm>
            <a:prstGeom prst="rect">
              <a:avLst/>
            </a:prstGeom>
            <a:solidFill>
              <a:srgbClr val="222222"/>
            </a:solidFill>
            <a:ln w="9525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/>
        </p:nvSpPr>
        <p:spPr>
          <a:xfrm>
            <a:off x="363150" y="303600"/>
            <a:ext cx="2771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Démarche</a:t>
            </a:r>
            <a:endParaRPr sz="30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43434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part 1 : le questionnement</a:t>
            </a:r>
            <a:endParaRPr sz="1500">
              <a:solidFill>
                <a:srgbClr val="343434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4</a:t>
            </a:r>
            <a:endParaRPr sz="1100"/>
          </a:p>
        </p:txBody>
      </p:sp>
      <p:sp>
        <p:nvSpPr>
          <p:cNvPr id="290" name="Google Shape;290;p33"/>
          <p:cNvSpPr txBox="1"/>
          <p:nvPr/>
        </p:nvSpPr>
        <p:spPr>
          <a:xfrm>
            <a:off x="415525" y="2905725"/>
            <a:ext cx="243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Attentes de 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. Philippe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415525" y="1630613"/>
            <a:ext cx="274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Qu’évoque la problématique ?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4462850" y="2520488"/>
            <a:ext cx="32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penser l’ergonomie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4462850" y="2889788"/>
            <a:ext cx="32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Quels visuels choisir ?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4462850" y="3259088"/>
            <a:ext cx="394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éviter le “purement technique” ? </a:t>
            </a:r>
            <a:endParaRPr sz="12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4462850" y="1245388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amener les données ? les rendre lisibles ?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4462850" y="1614688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Comment minimiser les actions de l’utilisateur ? 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462850" y="1983988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FEFEF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rPr>
              <a:t>Que trier ? Grâce à quels attributs ? </a:t>
            </a:r>
            <a:endParaRPr sz="1200">
              <a:solidFill>
                <a:srgbClr val="EFEFEF"/>
              </a:solidFill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3156025" y="1782975"/>
            <a:ext cx="7608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99" name="Google Shape;299;p33"/>
          <p:cNvSpPr/>
          <p:nvPr/>
        </p:nvSpPr>
        <p:spPr>
          <a:xfrm rot="5400000">
            <a:off x="3513025" y="1782975"/>
            <a:ext cx="7608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3870025" y="1425975"/>
            <a:ext cx="1605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3870025" y="1782975"/>
            <a:ext cx="1605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3870025" y="2161400"/>
            <a:ext cx="160500" cy="4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grpSp>
        <p:nvGrpSpPr>
          <p:cNvPr id="303" name="Google Shape;303;p33"/>
          <p:cNvGrpSpPr/>
          <p:nvPr/>
        </p:nvGrpSpPr>
        <p:grpSpPr>
          <a:xfrm>
            <a:off x="3156025" y="2709963"/>
            <a:ext cx="874500" cy="782225"/>
            <a:chOff x="3156025" y="2709963"/>
            <a:chExt cx="874500" cy="782225"/>
          </a:xfrm>
        </p:grpSpPr>
        <p:sp>
          <p:nvSpPr>
            <p:cNvPr id="304" name="Google Shape;304;p33"/>
            <p:cNvSpPr/>
            <p:nvPr/>
          </p:nvSpPr>
          <p:spPr>
            <a:xfrm>
              <a:off x="3156025" y="3066963"/>
              <a:ext cx="760800" cy="468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 rot="5400000">
              <a:off x="3513025" y="3066963"/>
              <a:ext cx="760800" cy="468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3870025" y="2709963"/>
              <a:ext cx="160500" cy="468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870025" y="3066963"/>
              <a:ext cx="160500" cy="468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3870025" y="3445388"/>
              <a:ext cx="160500" cy="468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leu vert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1615</Words>
  <Application>Microsoft Office PowerPoint</Application>
  <PresentationFormat>Affichage à l'écran (16:9)</PresentationFormat>
  <Paragraphs>383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Calibri</vt:lpstr>
      <vt:lpstr>Roboto Medium</vt:lpstr>
      <vt:lpstr>Montserrat Alternates Medium</vt:lpstr>
      <vt:lpstr>Montserrat Alternates</vt:lpstr>
      <vt:lpstr>Roboto</vt:lpstr>
      <vt:lpstr>Arial</vt:lpstr>
      <vt:lpstr>Simple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STREIGNARD Remi</cp:lastModifiedBy>
  <cp:revision>1</cp:revision>
  <dcterms:modified xsi:type="dcterms:W3CDTF">2022-08-05T15:08:16Z</dcterms:modified>
</cp:coreProperties>
</file>